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96"/>
  </p:handoutMasterIdLst>
  <p:sldIdLst>
    <p:sldId id="312" r:id="rId3"/>
    <p:sldId id="313" r:id="rId5"/>
    <p:sldId id="822" r:id="rId6"/>
    <p:sldId id="742" r:id="rId7"/>
    <p:sldId id="743" r:id="rId8"/>
    <p:sldId id="744" r:id="rId9"/>
    <p:sldId id="473" r:id="rId10"/>
    <p:sldId id="746" r:id="rId11"/>
    <p:sldId id="747" r:id="rId12"/>
    <p:sldId id="745" r:id="rId13"/>
    <p:sldId id="891" r:id="rId14"/>
    <p:sldId id="892" r:id="rId15"/>
    <p:sldId id="893" r:id="rId16"/>
    <p:sldId id="894" r:id="rId17"/>
    <p:sldId id="826" r:id="rId18"/>
    <p:sldId id="827" r:id="rId19"/>
    <p:sldId id="828" r:id="rId20"/>
    <p:sldId id="895" r:id="rId21"/>
    <p:sldId id="896" r:id="rId22"/>
    <p:sldId id="897" r:id="rId23"/>
    <p:sldId id="829" r:id="rId24"/>
    <p:sldId id="830" r:id="rId25"/>
    <p:sldId id="831" r:id="rId26"/>
    <p:sldId id="898" r:id="rId27"/>
    <p:sldId id="832" r:id="rId28"/>
    <p:sldId id="899" r:id="rId29"/>
    <p:sldId id="901" r:id="rId30"/>
    <p:sldId id="902" r:id="rId31"/>
    <p:sldId id="903" r:id="rId32"/>
    <p:sldId id="904" r:id="rId33"/>
    <p:sldId id="900" r:id="rId34"/>
    <p:sldId id="906" r:id="rId35"/>
    <p:sldId id="907" r:id="rId36"/>
    <p:sldId id="908" r:id="rId37"/>
    <p:sldId id="909" r:id="rId38"/>
    <p:sldId id="910" r:id="rId39"/>
    <p:sldId id="911" r:id="rId40"/>
    <p:sldId id="912" r:id="rId41"/>
    <p:sldId id="913" r:id="rId42"/>
    <p:sldId id="839" r:id="rId43"/>
    <p:sldId id="840" r:id="rId44"/>
    <p:sldId id="841" r:id="rId45"/>
    <p:sldId id="842" r:id="rId46"/>
    <p:sldId id="843" r:id="rId47"/>
    <p:sldId id="844" r:id="rId48"/>
    <p:sldId id="845" r:id="rId49"/>
    <p:sldId id="846" r:id="rId50"/>
    <p:sldId id="915" r:id="rId51"/>
    <p:sldId id="916" r:id="rId52"/>
    <p:sldId id="917" r:id="rId53"/>
    <p:sldId id="918" r:id="rId54"/>
    <p:sldId id="919" r:id="rId55"/>
    <p:sldId id="847" r:id="rId56"/>
    <p:sldId id="848" r:id="rId57"/>
    <p:sldId id="923" r:id="rId58"/>
    <p:sldId id="849" r:id="rId59"/>
    <p:sldId id="920" r:id="rId60"/>
    <p:sldId id="922" r:id="rId61"/>
    <p:sldId id="924" r:id="rId62"/>
    <p:sldId id="925" r:id="rId63"/>
    <p:sldId id="750" r:id="rId64"/>
    <p:sldId id="751" r:id="rId65"/>
    <p:sldId id="752" r:id="rId66"/>
    <p:sldId id="753" r:id="rId67"/>
    <p:sldId id="754" r:id="rId68"/>
    <p:sldId id="755" r:id="rId69"/>
    <p:sldId id="756" r:id="rId70"/>
    <p:sldId id="758" r:id="rId71"/>
    <p:sldId id="759" r:id="rId72"/>
    <p:sldId id="760" r:id="rId73"/>
    <p:sldId id="761" r:id="rId74"/>
    <p:sldId id="762" r:id="rId75"/>
    <p:sldId id="763" r:id="rId76"/>
    <p:sldId id="764" r:id="rId77"/>
    <p:sldId id="649" r:id="rId78"/>
    <p:sldId id="768" r:id="rId79"/>
    <p:sldId id="650" r:id="rId80"/>
    <p:sldId id="651" r:id="rId81"/>
    <p:sldId id="652" r:id="rId82"/>
    <p:sldId id="653" r:id="rId83"/>
    <p:sldId id="769" r:id="rId84"/>
    <p:sldId id="697" r:id="rId85"/>
    <p:sldId id="654" r:id="rId86"/>
    <p:sldId id="655" r:id="rId87"/>
    <p:sldId id="656" r:id="rId88"/>
    <p:sldId id="657" r:id="rId89"/>
    <p:sldId id="658" r:id="rId90"/>
    <p:sldId id="659" r:id="rId91"/>
    <p:sldId id="660" r:id="rId92"/>
    <p:sldId id="823" r:id="rId93"/>
    <p:sldId id="824" r:id="rId94"/>
    <p:sldId id="825" r:id="rId95"/>
  </p:sldIdLst>
  <p:sldSz cx="12192000" cy="6858000"/>
  <p:notesSz cx="6858000" cy="9144000"/>
  <p:embeddedFontLst>
    <p:embeddedFont>
      <p:font typeface="Arial Unicode MS" panose="020B0604020202020204" pitchFamily="34" charset="-122"/>
      <p:regular r:id="rId100"/>
    </p:embeddedFont>
  </p:embeddedFontLst>
  <p:custDataLst>
    <p:tags r:id="rId101"/>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969696"/>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92519" autoAdjust="0"/>
  </p:normalViewPr>
  <p:slideViewPr>
    <p:cSldViewPr snapToGrid="0">
      <p:cViewPr varScale="1">
        <p:scale>
          <a:sx n="104" d="100"/>
          <a:sy n="104" d="100"/>
        </p:scale>
        <p:origin x="1152" y="20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handoutMaster" Target="handoutMasters/handoutMaster1.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tags" Target="tags/tag2.xml"/><Relationship Id="rId100" Type="http://schemas.openxmlformats.org/officeDocument/2006/relationships/font" Target="fonts/font1.fntdata"/><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hyperlink" Target="https://mybatis.org/mybatis-3/zh/index.html"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hyperlink" Target="https://gitee.com/baomidou/mybatis-plus-samples" TargetMode="External"/><Relationship Id="rId3" Type="http://schemas.openxmlformats.org/officeDocument/2006/relationships/hyperlink" Target="https://www.imooc.com/learn/1130" TargetMode="External"/><Relationship Id="rId2" Type="http://schemas.openxmlformats.org/officeDocument/2006/relationships/image" Target="../media/image20.png"/><Relationship Id="rId1" Type="http://schemas.openxmlformats.org/officeDocument/2006/relationships/hyperlink" Target="https://mp.baomidou.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tif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hyperlink" Target="https://gitee.com/buptnetwork/mybatis-plus-demo-todo" TargetMode="Externa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hyperlink" Target="https://gitee.com/buptnetwork/mybatis-plus-demo-todo" TargetMode="Externa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tif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hyperlink" Target="https://gitee.com/buptnetwork/mybatis-plus-demo-todo" TargetMode="Externa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hyperlink" Target="https://gitee.com/buptnetwork/mybatis-plus-demo-todo" TargetMode="Externa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hyperlink" Target="https://gitee.com/buptnetwork/mybatis-plus-demo-todo" TargetMode="Externa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hyperlink" Target="https://gitee.com/buptnetwork/mybatis-plus-demo-todo" TargetMode="Externa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hyperlink" Target="https://gitee.com/buptnetwork/mybatis-plus-demo-todo"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hyperlink" Target="https://baomidou.com/pages/223848/#tableid" TargetMode="Externa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hyperlink" Target="https://mp.baomidou.com/guide/crud-interface.html#service-crud-%E6%8E%A5%E5%8F%A3"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1.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hyperlink" Target="https://mp.baomidou.com/guide/wrapper.html#abstractwrapper" TargetMode="Externa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1.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hyperlink" Target="https://mp.baomidou.com/guide/wrapper.html#abstractwrapper" TargetMode="Externa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hyperlink" Target="https://mp.baomidou.com/guide/wrapper.html#abstractwrapper"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hyperlink" Target="https://github.com/baomidou/mybatis-plus-samples" TargetMode="Externa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hyperlink" Target="https://github.com/baomidou/mybatis-plus-samples"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xml"/><Relationship Id="rId2" Type="http://schemas.openxmlformats.org/officeDocument/2006/relationships/hyperlink" Target="https://gitee.com/buptnetwork/mybatis-demo-todo" TargetMode="External"/><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xml"/><Relationship Id="rId2" Type="http://schemas.openxmlformats.org/officeDocument/2006/relationships/hyperlink" Target="https://gitee.com/buptnetwork/mybatis-demo-todo" TargetMode="External"/><Relationship Id="rId1" Type="http://schemas.openxmlformats.org/officeDocument/2006/relationships/image" Target="../media/image70.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xml"/><Relationship Id="rId2" Type="http://schemas.openxmlformats.org/officeDocument/2006/relationships/hyperlink" Target="https://gitee.com/buptnetwork/mybatis-demo-todo" TargetMode="External"/><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xml"/><Relationship Id="rId2" Type="http://schemas.openxmlformats.org/officeDocument/2006/relationships/hyperlink" Target="https://gitee.com/buptnetwork/mybatis-demo-todo" TargetMode="External"/><Relationship Id="rId1" Type="http://schemas.openxmlformats.org/officeDocument/2006/relationships/image" Target="../media/image72.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xml"/><Relationship Id="rId2" Type="http://schemas.openxmlformats.org/officeDocument/2006/relationships/hyperlink" Target="https://gitee.com/buptnetwork/mybatis-demo-todo" TargetMode="External"/><Relationship Id="rId1" Type="http://schemas.openxmlformats.org/officeDocument/2006/relationships/image" Target="../media/image77.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hyperlink" Target="https://mybatis.org/mybatis-3/zh/sqlmap-xml.html" TargetMode="Externa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1.xml"/><Relationship Id="rId2" Type="http://schemas.openxmlformats.org/officeDocument/2006/relationships/hyperlink" Target="https://mybatis.org/mybatis-3/zh/sqlmap-xml.html" TargetMode="External"/><Relationship Id="rId1" Type="http://schemas.openxmlformats.org/officeDocument/2006/relationships/image" Target="../media/image81.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1.xml"/><Relationship Id="rId2" Type="http://schemas.openxmlformats.org/officeDocument/2006/relationships/hyperlink" Target="https://mybatis.org/mybatis-3/zh/sqlmap-xml.html" TargetMode="External"/><Relationship Id="rId1" Type="http://schemas.openxmlformats.org/officeDocument/2006/relationships/tags" Target="../tags/tag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hyperlink" Target="https://mybatis.org/mybatis-3/zh/sqlmap-xml.html" TargetMode="External"/></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1.xml"/><Relationship Id="rId3" Type="http://schemas.openxmlformats.org/officeDocument/2006/relationships/hyperlink" Target="https://mybatis.org/mybatis-3/zh/sqlmap-xml.html" TargetMode="External"/><Relationship Id="rId2" Type="http://schemas.openxmlformats.org/officeDocument/2006/relationships/image" Target="../media/image83.png"/><Relationship Id="rId1"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1.xml"/><Relationship Id="rId2" Type="http://schemas.openxmlformats.org/officeDocument/2006/relationships/hyperlink" Target="https://mybatis.org/mybatis-3/zh/sqlmap-xml.html" TargetMode="External"/><Relationship Id="rId1" Type="http://schemas.openxmlformats.org/officeDocument/2006/relationships/image" Target="../media/image84.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xml"/><Relationship Id="rId2" Type="http://schemas.openxmlformats.org/officeDocument/2006/relationships/image" Target="../media/image86.png"/><Relationship Id="rId1" Type="http://schemas.openxmlformats.org/officeDocument/2006/relationships/image" Target="../media/image85.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1.xml"/><Relationship Id="rId2" Type="http://schemas.openxmlformats.org/officeDocument/2006/relationships/image" Target="../media/image90.png"/><Relationship Id="rId1" Type="http://schemas.openxmlformats.org/officeDocument/2006/relationships/hyperlink" Target="https://gitee.com/buptnetwork/mybatis-demo"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1.xml"/><Relationship Id="rId2" Type="http://schemas.openxmlformats.org/officeDocument/2006/relationships/hyperlink" Target="https://gitee.com/buptnetwork/mybatis-demo" TargetMode="External"/><Relationship Id="rId1" Type="http://schemas.openxmlformats.org/officeDocument/2006/relationships/image" Target="../media/image9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1.xml"/><Relationship Id="rId2" Type="http://schemas.openxmlformats.org/officeDocument/2006/relationships/image" Target="../media/image96.png"/><Relationship Id="rId1" Type="http://schemas.openxmlformats.org/officeDocument/2006/relationships/image" Target="../media/image9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1.xml"/><Relationship Id="rId2" Type="http://schemas.openxmlformats.org/officeDocument/2006/relationships/hyperlink" Target="https://docs.spring.io/spring-data/jpa/docs/2.5.0/reference/html/" TargetMode="External"/><Relationship Id="rId1" Type="http://schemas.openxmlformats.org/officeDocument/2006/relationships/hyperlink" Target="https://www.w3cschool.cn/java/jpa-entitymanager.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后端开发技术</a:t>
            </a:r>
            <a:endParaRPr lang="zh-CN" altLang="en-US" sz="4400" dirty="0">
              <a:solidFill>
                <a:schemeClr val="bg1"/>
              </a:solidFill>
              <a:latin typeface="+mn-ea"/>
              <a:ea typeface="+mn-ea"/>
            </a:endParaRP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53085"/>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7</a:t>
            </a:r>
            <a:r>
              <a:rPr lang="zh-CN" altLang="en-US" sz="2000" dirty="0">
                <a:solidFill>
                  <a:schemeClr val="bg1"/>
                </a:solidFill>
                <a:latin typeface="+mn-ea"/>
                <a:ea typeface="+mn-ea"/>
                <a:cs typeface="Lao UI" panose="020B0502040204020203" pitchFamily="34" charset="0"/>
              </a:rPr>
              <a:t>章 数据访问层</a:t>
            </a:r>
            <a:r>
              <a:rPr lang="zh-CN" altLang="en-US" sz="2000" dirty="0">
                <a:solidFill>
                  <a:schemeClr val="bg1"/>
                </a:solidFill>
                <a:latin typeface="+mn-ea"/>
                <a:ea typeface="+mn-ea"/>
                <a:cs typeface="Lao UI" panose="020B0502040204020203" pitchFamily="34" charset="0"/>
              </a:rPr>
              <a:t>技术</a:t>
            </a:r>
            <a:endParaRPr lang="zh-CN" altLang="en-US"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endParaRPr lang="zh-CN" altLang="en-US" dirty="0">
              <a:solidFill>
                <a:schemeClr val="bg1"/>
              </a:solidFill>
            </a:endParaRP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endParaRPr lang="zh-CN" altLang="en-US" dirty="0">
              <a:solidFill>
                <a:schemeClr val="bg1"/>
              </a:solidFill>
            </a:endParaRP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4" name="矩形 3"/>
          <p:cNvSpPr/>
          <p:nvPr/>
        </p:nvSpPr>
        <p:spPr>
          <a:xfrm>
            <a:off x="514667" y="1236415"/>
            <a:ext cx="10782301" cy="4246245"/>
          </a:xfrm>
          <a:prstGeom prst="rect">
            <a:avLst/>
          </a:prstGeom>
        </p:spPr>
        <p:txBody>
          <a:bodyPr wrap="square">
            <a:spAutoFit/>
          </a:bodyPr>
          <a:p>
            <a:pPr lvl="1">
              <a:lnSpc>
                <a:spcPct val="150000"/>
              </a:lnSpc>
            </a:pPr>
            <a:r>
              <a:rPr lang="en-US" altLang="zh-CN" sz="2000" b="1" dirty="0"/>
              <a:t>ORM</a:t>
            </a:r>
            <a:r>
              <a:rPr lang="zh-CN" altLang="en-US" sz="2000" b="1" dirty="0"/>
              <a:t>优点：</a:t>
            </a:r>
            <a:endParaRPr lang="zh-CN" altLang="en-US" sz="2000" b="1" dirty="0"/>
          </a:p>
          <a:p>
            <a:pPr marL="800100" lvl="1" indent="-342900">
              <a:lnSpc>
                <a:spcPct val="150000"/>
              </a:lnSpc>
              <a:buFont typeface="Wingdings" panose="05000000000000000000" pitchFamily="2" charset="2"/>
              <a:buChar char="Ø"/>
            </a:pPr>
            <a:r>
              <a:rPr lang="zh-CN" altLang="en-US" sz="2000" dirty="0"/>
              <a:t>数据库</a:t>
            </a:r>
            <a:r>
              <a:rPr lang="zh-CN" altLang="en-US" sz="2000" dirty="0">
                <a:solidFill>
                  <a:srgbClr val="FF0000"/>
                </a:solidFill>
              </a:rPr>
              <a:t>无关</a:t>
            </a:r>
            <a:r>
              <a:rPr lang="zh-CN" altLang="en-US" sz="2000" dirty="0"/>
              <a:t>性</a:t>
            </a:r>
            <a:endParaRPr lang="zh-CN" altLang="en-US" sz="2000" dirty="0"/>
          </a:p>
          <a:p>
            <a:pPr marL="800100" lvl="1" indent="-342900">
              <a:lnSpc>
                <a:spcPct val="150000"/>
              </a:lnSpc>
              <a:buFont typeface="Wingdings" panose="05000000000000000000" pitchFamily="2" charset="2"/>
              <a:buChar char="Ø"/>
            </a:pPr>
            <a:r>
              <a:rPr lang="zh-CN" altLang="en-US" sz="2000" dirty="0"/>
              <a:t>对象与数据库的</a:t>
            </a:r>
            <a:r>
              <a:rPr lang="zh-CN" altLang="en-US" sz="2000" dirty="0">
                <a:solidFill>
                  <a:srgbClr val="FF0000"/>
                </a:solidFill>
              </a:rPr>
              <a:t>自动映射</a:t>
            </a:r>
            <a:endParaRPr lang="zh-CN" altLang="en-US" sz="2000" dirty="0"/>
          </a:p>
          <a:p>
            <a:pPr marL="800100" lvl="1" indent="-342900">
              <a:lnSpc>
                <a:spcPct val="150000"/>
              </a:lnSpc>
              <a:buFont typeface="Wingdings" panose="05000000000000000000" pitchFamily="2" charset="2"/>
              <a:buChar char="Ø"/>
            </a:pPr>
            <a:r>
              <a:rPr lang="en-US" altLang="zh-CN" sz="2000" dirty="0">
                <a:solidFill>
                  <a:srgbClr val="FF0000"/>
                </a:solidFill>
              </a:rPr>
              <a:t>SQL</a:t>
            </a:r>
            <a:r>
              <a:rPr lang="zh-CN" altLang="en-US" sz="2000" dirty="0"/>
              <a:t>语句的</a:t>
            </a:r>
            <a:r>
              <a:rPr lang="zh-CN" altLang="en-US" sz="2000" dirty="0">
                <a:solidFill>
                  <a:srgbClr val="FF0000"/>
                </a:solidFill>
              </a:rPr>
              <a:t>自动生成</a:t>
            </a:r>
            <a:endParaRPr lang="zh-CN" altLang="en-US" sz="2000" dirty="0"/>
          </a:p>
          <a:p>
            <a:pPr marL="800100" lvl="1" indent="-342900">
              <a:lnSpc>
                <a:spcPct val="150000"/>
              </a:lnSpc>
              <a:buFont typeface="Wingdings" panose="05000000000000000000" pitchFamily="2" charset="2"/>
              <a:buChar char="Ø"/>
            </a:pPr>
            <a:r>
              <a:rPr lang="zh-CN" altLang="en-US" sz="2000" dirty="0"/>
              <a:t>提高了开发效率</a:t>
            </a:r>
            <a:endParaRPr lang="zh-CN" altLang="en-US" sz="2000" dirty="0"/>
          </a:p>
          <a:p>
            <a:pPr lvl="1">
              <a:lnSpc>
                <a:spcPct val="150000"/>
              </a:lnSpc>
            </a:pPr>
            <a:r>
              <a:rPr lang="en-US" altLang="zh-CN" sz="2000" b="1" dirty="0"/>
              <a:t>ORM</a:t>
            </a:r>
            <a:r>
              <a:rPr lang="zh-CN" altLang="en-US" sz="2000" b="1" dirty="0"/>
              <a:t>缺点</a:t>
            </a:r>
            <a:endParaRPr lang="zh-CN" altLang="en-US" sz="2000" b="1" dirty="0"/>
          </a:p>
          <a:p>
            <a:pPr marL="800100" lvl="1" indent="-342900">
              <a:lnSpc>
                <a:spcPct val="150000"/>
              </a:lnSpc>
              <a:buFont typeface="Wingdings" panose="05000000000000000000" pitchFamily="2" charset="2"/>
              <a:buChar char="Ø"/>
            </a:pPr>
            <a:r>
              <a:rPr lang="zh-CN" altLang="en-US" sz="2000" dirty="0">
                <a:solidFill>
                  <a:srgbClr val="FF0000"/>
                </a:solidFill>
              </a:rPr>
              <a:t>多表关联不便</a:t>
            </a:r>
            <a:endParaRPr lang="zh-CN" altLang="en-US" sz="2000" dirty="0"/>
          </a:p>
          <a:p>
            <a:pPr marL="800100" lvl="1" indent="-342900">
              <a:lnSpc>
                <a:spcPct val="150000"/>
              </a:lnSpc>
              <a:buFont typeface="Wingdings" panose="05000000000000000000" pitchFamily="2" charset="2"/>
              <a:buChar char="Ø"/>
            </a:pPr>
            <a:r>
              <a:rPr lang="zh-CN" altLang="en-US" sz="2000" dirty="0">
                <a:solidFill>
                  <a:srgbClr val="FF0000"/>
                </a:solidFill>
              </a:rPr>
              <a:t>性能损失</a:t>
            </a:r>
            <a:endParaRPr lang="zh-CN" altLang="en-US" sz="2000" dirty="0"/>
          </a:p>
          <a:p>
            <a:pPr lvl="1" indent="0">
              <a:lnSpc>
                <a:spcPct val="150000"/>
              </a:lnSpc>
              <a:buFont typeface="Wingdings" panose="05000000000000000000" pitchFamily="2" charset="2"/>
              <a:buNone/>
            </a:pPr>
            <a:endParaRPr lang="zh-CN" altLang="en-US" sz="2000"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7.1 </a:t>
            </a:r>
            <a:r>
              <a:rPr lang="zh-CN" altLang="en-US" sz="2800" dirty="0">
                <a:latin typeface="微软雅黑" charset="0"/>
                <a:ea typeface="微软雅黑" charset="0"/>
                <a:cs typeface="宋体" charset="0"/>
              </a:rPr>
              <a:t>数据访问层技术简介</a:t>
            </a:r>
            <a:endParaRPr lang="zh-CN" altLang="en-US" sz="2800" dirty="0">
              <a:latin typeface="微软雅黑" charset="0"/>
              <a:ea typeface="微软雅黑" charset="0"/>
              <a:cs typeface="宋体" charset="0"/>
            </a:endParaRPr>
          </a:p>
        </p:txBody>
      </p:sp>
      <p:pic>
        <p:nvPicPr>
          <p:cNvPr id="3" name="图片 2"/>
          <p:cNvPicPr>
            <a:picLocks noChangeAspect="1"/>
          </p:cNvPicPr>
          <p:nvPr/>
        </p:nvPicPr>
        <p:blipFill>
          <a:blip r:embed="rId1"/>
          <a:stretch>
            <a:fillRect/>
          </a:stretch>
        </p:blipFill>
        <p:spPr>
          <a:xfrm>
            <a:off x="4603750" y="1962785"/>
            <a:ext cx="5487035" cy="2212340"/>
          </a:xfrm>
          <a:prstGeom prst="rect">
            <a:avLst/>
          </a:prstGeom>
        </p:spPr>
      </p:pic>
      <p:pic>
        <p:nvPicPr>
          <p:cNvPr id="5" name="图片 4"/>
          <p:cNvPicPr>
            <a:picLocks noChangeAspect="1"/>
          </p:cNvPicPr>
          <p:nvPr/>
        </p:nvPicPr>
        <p:blipFill>
          <a:blip r:embed="rId2"/>
          <a:stretch>
            <a:fillRect/>
          </a:stretch>
        </p:blipFill>
        <p:spPr>
          <a:xfrm>
            <a:off x="1631950" y="5250815"/>
            <a:ext cx="9280525" cy="97282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5015865"/>
          </a:xfrm>
          <a:prstGeom prst="rect">
            <a:avLst/>
          </a:prstGeom>
          <a:noFill/>
        </p:spPr>
        <p:txBody>
          <a:bodyPr wrap="square" rtlCol="0">
            <a:spAutoFit/>
          </a:bodyPr>
          <a:lstStyle/>
          <a:p>
            <a:pPr>
              <a:lnSpc>
                <a:spcPct val="200000"/>
              </a:lnSpc>
            </a:pPr>
            <a:r>
              <a:rPr lang="en-US" altLang="zh-CN" sz="2000" dirty="0" err="1"/>
              <a:t>MyBatis</a:t>
            </a:r>
            <a:r>
              <a:rPr lang="zh-CN" altLang="en-US" sz="2000" dirty="0"/>
              <a:t>：半自动的</a:t>
            </a:r>
            <a:r>
              <a:rPr lang="en-US" altLang="zh-CN" sz="2000" dirty="0"/>
              <a:t>O</a:t>
            </a:r>
            <a:r>
              <a:rPr lang="en-US" altLang="zh-CN" sz="2000" dirty="0">
                <a:solidFill>
                  <a:srgbClr val="FF0000"/>
                </a:solidFill>
              </a:rPr>
              <a:t>R</a:t>
            </a:r>
            <a:r>
              <a:rPr lang="en-US" altLang="zh-CN" sz="2000" dirty="0"/>
              <a:t>M</a:t>
            </a:r>
            <a:r>
              <a:rPr lang="zh-CN" altLang="en-US" sz="2000" dirty="0"/>
              <a:t>框架，以</a:t>
            </a:r>
            <a:r>
              <a:rPr lang="en-US" altLang="zh-CN" sz="2000" dirty="0">
                <a:solidFill>
                  <a:srgbClr val="FF0000"/>
                </a:solidFill>
              </a:rPr>
              <a:t>SQL</a:t>
            </a:r>
            <a:r>
              <a:rPr lang="zh-CN" altLang="en-US" sz="2000" dirty="0">
                <a:solidFill>
                  <a:srgbClr val="FF0000"/>
                </a:solidFill>
              </a:rPr>
              <a:t>为中心</a:t>
            </a:r>
            <a:r>
              <a:rPr lang="zh-CN" altLang="en-US" sz="2000" dirty="0"/>
              <a:t>，聚焦于从</a:t>
            </a:r>
            <a:r>
              <a:rPr lang="en-US" altLang="zh-CN" sz="2000" dirty="0">
                <a:solidFill>
                  <a:srgbClr val="FF0000"/>
                </a:solidFill>
              </a:rPr>
              <a:t>R</a:t>
            </a:r>
            <a:r>
              <a:rPr lang="zh-CN" altLang="en-US" sz="2000" dirty="0"/>
              <a:t>（</a:t>
            </a:r>
            <a:r>
              <a:rPr lang="en-US" altLang="zh-CN" sz="2000" dirty="0"/>
              <a:t>Relation</a:t>
            </a:r>
            <a:r>
              <a:rPr lang="zh-CN" altLang="en-US" sz="2000" dirty="0"/>
              <a:t>）到</a:t>
            </a:r>
            <a:r>
              <a:rPr lang="en-US" altLang="zh-CN" sz="2000" dirty="0"/>
              <a:t>O</a:t>
            </a:r>
            <a:r>
              <a:rPr lang="zh-CN" altLang="en-US" sz="2000" dirty="0"/>
              <a:t>（</a:t>
            </a:r>
            <a:r>
              <a:rPr lang="en-US" altLang="zh-CN" sz="2000" dirty="0"/>
              <a:t>Objects</a:t>
            </a:r>
            <a:r>
              <a:rPr lang="zh-CN" altLang="en-US" sz="2000" dirty="0"/>
              <a:t>）的映射，对象与数据库之间的关系不那么紧密，给开发人员更多的自由度。</a:t>
            </a:r>
            <a:r>
              <a:rPr lang="zh-CN" altLang="en-US" sz="2000" dirty="0">
                <a:hlinkClick r:id="rId1" action="ppaction://hlinkfile"/>
              </a:rPr>
              <a:t>https://mybatis.org/mybatis-3/zh/index.html</a:t>
            </a:r>
            <a:endParaRPr lang="en-US" altLang="zh-CN" sz="2000" dirty="0"/>
          </a:p>
          <a:p>
            <a:pPr>
              <a:lnSpc>
                <a:spcPct val="200000"/>
              </a:lnSpc>
            </a:pPr>
            <a:r>
              <a:rPr lang="zh-CN" altLang="en-US" sz="2000" dirty="0"/>
              <a:t>官方介绍： </a:t>
            </a:r>
            <a:r>
              <a:rPr lang="en-US" altLang="zh-CN" sz="2000" dirty="0"/>
              <a:t>MyBatis </a:t>
            </a:r>
            <a:r>
              <a:rPr lang="zh-CN" altLang="en-US" sz="2000" dirty="0"/>
              <a:t>是一款优秀的访问层框架</a:t>
            </a:r>
            <a:endParaRPr lang="en-US" altLang="zh-CN" sz="2000" dirty="0"/>
          </a:p>
          <a:p>
            <a:pPr marL="800100" lvl="1" indent="-342900">
              <a:lnSpc>
                <a:spcPct val="200000"/>
              </a:lnSpc>
              <a:buFont typeface="Arial" panose="020B0604020202020204" pitchFamily="34" charset="0"/>
              <a:buChar char="•"/>
            </a:pPr>
            <a:r>
              <a:rPr lang="zh-CN" altLang="en-US" sz="2000" dirty="0"/>
              <a:t>它支持自定义 </a:t>
            </a:r>
            <a:r>
              <a:rPr lang="en-US" altLang="zh-CN" sz="2000" dirty="0"/>
              <a:t>SQL</a:t>
            </a:r>
            <a:r>
              <a:rPr lang="zh-CN" altLang="en-US" sz="2000" dirty="0"/>
              <a:t>、存储过程以及高级映射。</a:t>
            </a:r>
            <a:endParaRPr lang="en-US" altLang="zh-CN" sz="2000" dirty="0"/>
          </a:p>
          <a:p>
            <a:pPr marL="800100" lvl="1" indent="-342900">
              <a:lnSpc>
                <a:spcPct val="200000"/>
              </a:lnSpc>
              <a:buFont typeface="Arial" panose="020B0604020202020204" pitchFamily="34" charset="0"/>
              <a:buChar char="•"/>
            </a:pPr>
            <a:r>
              <a:rPr lang="zh-CN" altLang="en-US" sz="2000" dirty="0">
                <a:solidFill>
                  <a:srgbClr val="FF0000"/>
                </a:solidFill>
              </a:rPr>
              <a:t>免除了几乎所有的 </a:t>
            </a:r>
            <a:r>
              <a:rPr lang="en-US" altLang="zh-CN" sz="2000" dirty="0">
                <a:solidFill>
                  <a:srgbClr val="FF0000"/>
                </a:solidFill>
              </a:rPr>
              <a:t>JDBC </a:t>
            </a:r>
            <a:r>
              <a:rPr lang="zh-CN" altLang="en-US" sz="2000" dirty="0">
                <a:solidFill>
                  <a:srgbClr val="FF0000"/>
                </a:solidFill>
              </a:rPr>
              <a:t>代码以及设置参数和获取结果集的工作</a:t>
            </a:r>
            <a:r>
              <a:rPr lang="zh-CN" altLang="en-US" sz="2000" dirty="0"/>
              <a:t>。</a:t>
            </a:r>
            <a:endParaRPr lang="en-US" altLang="zh-CN" sz="2000" dirty="0"/>
          </a:p>
          <a:p>
            <a:pPr marL="800100" lvl="1" indent="-342900">
              <a:lnSpc>
                <a:spcPct val="200000"/>
              </a:lnSpc>
              <a:buFont typeface="Arial" panose="020B0604020202020204" pitchFamily="34" charset="0"/>
              <a:buChar char="•"/>
            </a:pPr>
            <a:r>
              <a:rPr lang="zh-CN" altLang="en-US" sz="2000" dirty="0"/>
              <a:t>可以通过简单的 </a:t>
            </a:r>
            <a:r>
              <a:rPr lang="en-US" altLang="zh-CN" sz="2000" dirty="0"/>
              <a:t>XML </a:t>
            </a:r>
            <a:r>
              <a:rPr lang="zh-CN" altLang="en-US" sz="2000" dirty="0"/>
              <a:t>或注解来配置和映射原始类型、接口和 </a:t>
            </a:r>
            <a:r>
              <a:rPr lang="en-US" altLang="zh-CN" sz="2000" dirty="0"/>
              <a:t>Java POJO</a:t>
            </a:r>
            <a:r>
              <a:rPr lang="zh-CN" altLang="en-US" sz="2000" dirty="0"/>
              <a:t>（</a:t>
            </a:r>
            <a:r>
              <a:rPr lang="en-US" altLang="zh-CN" sz="2000" dirty="0"/>
              <a:t>Plain Old Java Objects</a:t>
            </a:r>
            <a:r>
              <a:rPr lang="zh-CN" altLang="en-US" sz="2000" dirty="0"/>
              <a:t>）为数据库中的记录。</a:t>
            </a:r>
            <a:endParaRPr lang="en-US" altLang="zh-CN" sz="2000" dirty="0"/>
          </a:p>
        </p:txBody>
      </p:sp>
      <p:pic>
        <p:nvPicPr>
          <p:cNvPr id="3074" name="Picture 2" descr="MyBati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2595" y="5677305"/>
            <a:ext cx="2860760" cy="719278"/>
          </a:xfrm>
          <a:prstGeom prst="rect">
            <a:avLst/>
          </a:prstGeom>
          <a:noFill/>
          <a:extLst>
            <a:ext uri="{909E8E84-426E-40DD-AFC4-6F175D3DCCD1}">
              <a14:hiddenFill xmlns:a14="http://schemas.microsoft.com/office/drawing/2010/main">
                <a:solidFill>
                  <a:srgbClr val="FFFFFF"/>
                </a:solidFill>
              </a14:hiddenFill>
            </a:ext>
          </a:extLst>
        </p:spPr>
      </p:pic>
      <p:sp>
        <p:nvSpPr>
          <p:cNvPr id="3"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7.2.1 </a:t>
            </a:r>
            <a:r>
              <a:rPr lang="en-US" altLang="zh-CN" sz="2800" dirty="0">
                <a:latin typeface="微软雅黑" charset="0"/>
                <a:ea typeface="微软雅黑" charset="0"/>
                <a:cs typeface="微软雅黑" charset="0"/>
                <a:sym typeface="+mn-ea"/>
              </a:rPr>
              <a:t>MyBatis</a:t>
            </a:r>
            <a:r>
              <a:rPr lang="zh-CN" altLang="en-US" sz="2800" dirty="0">
                <a:latin typeface="微软雅黑" charset="0"/>
                <a:ea typeface="微软雅黑" charset="0"/>
                <a:cs typeface="微软雅黑" charset="0"/>
                <a:sym typeface="+mn-ea"/>
              </a:rPr>
              <a:t>与</a:t>
            </a:r>
            <a:r>
              <a:rPr lang="en-US" altLang="zh-CN" sz="2800" dirty="0">
                <a:latin typeface="微软雅黑" charset="0"/>
                <a:ea typeface="微软雅黑" charset="0"/>
                <a:cs typeface="微软雅黑" charset="0"/>
                <a:sym typeface="+mn-ea"/>
              </a:rPr>
              <a:t>MyBatis Plus</a:t>
            </a:r>
            <a:r>
              <a:rPr lang="zh-CN" altLang="en-US" sz="2800" dirty="0">
                <a:latin typeface="微软雅黑" charset="0"/>
                <a:ea typeface="微软雅黑" charset="0"/>
                <a:cs typeface="微软雅黑" charset="0"/>
                <a:sym typeface="+mn-ea"/>
              </a:rPr>
              <a:t>简介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4309385"/>
          </a:xfrm>
          <a:prstGeom prst="rect">
            <a:avLst/>
          </a:prstGeom>
          <a:noFill/>
        </p:spPr>
        <p:txBody>
          <a:bodyPr wrap="square" rtlCol="0">
            <a:spAutoFit/>
          </a:bodyPr>
          <a:lstStyle/>
          <a:p>
            <a:pPr>
              <a:lnSpc>
                <a:spcPct val="200000"/>
              </a:lnSpc>
            </a:pPr>
            <a:r>
              <a:rPr lang="en-GB" altLang="zh-CN" sz="2000" dirty="0" err="1"/>
              <a:t>MyBatis</a:t>
            </a:r>
            <a:r>
              <a:rPr lang="en-GB" altLang="zh-CN" sz="2000" dirty="0"/>
              <a:t> was created with one idea in mind: Databases aren't always what you want or need them to be. While we'd love every database to be perfect 3rd normal form or BCNF, they aren't. And it would be great if it was possible to have a single database map perfectly to all of the applications that use it, it's not. Result Maps are the answer that </a:t>
            </a:r>
            <a:r>
              <a:rPr lang="en-GB" altLang="zh-CN" sz="2000" dirty="0" err="1"/>
              <a:t>MyBatis</a:t>
            </a:r>
            <a:r>
              <a:rPr lang="en-GB" altLang="zh-CN" sz="2000" dirty="0"/>
              <a:t> provides to this problem.</a:t>
            </a:r>
            <a:endParaRPr lang="en-US" altLang="zh-CN" sz="2000" dirty="0"/>
          </a:p>
          <a:p>
            <a:pPr>
              <a:lnSpc>
                <a:spcPct val="200000"/>
              </a:lnSpc>
            </a:pPr>
            <a:r>
              <a:rPr lang="en-US" altLang="zh-CN" sz="2000" dirty="0" err="1"/>
              <a:t>MyBatis</a:t>
            </a:r>
            <a:r>
              <a:rPr lang="zh-CN" altLang="en-US" sz="2000" dirty="0"/>
              <a:t>创建思想：数据库不可能永远是你所想或所需的那个样子。 我们希望每个数据库都具备良好的第三范式或 </a:t>
            </a:r>
            <a:r>
              <a:rPr lang="en-US" altLang="zh-CN" sz="2000" dirty="0"/>
              <a:t>BCNF </a:t>
            </a:r>
            <a:r>
              <a:rPr lang="zh-CN" altLang="en-US" sz="2000" dirty="0"/>
              <a:t>范式，可惜它们并不都是那样。如果能有一种数据库映射模式，完美适配所有的应用程序，那就太好了，但可惜也没有。</a:t>
            </a:r>
            <a:endParaRPr lang="zh-CN" altLang="en-US" dirty="0"/>
          </a:p>
        </p:txBody>
      </p:sp>
      <p:pic>
        <p:nvPicPr>
          <p:cNvPr id="6" name="图片 5"/>
          <p:cNvPicPr>
            <a:picLocks noChangeAspect="1"/>
          </p:cNvPicPr>
          <p:nvPr/>
        </p:nvPicPr>
        <p:blipFill>
          <a:blip r:embed="rId1"/>
          <a:stretch>
            <a:fillRect/>
          </a:stretch>
        </p:blipFill>
        <p:spPr>
          <a:xfrm>
            <a:off x="8143103" y="4924703"/>
            <a:ext cx="3435177" cy="1797971"/>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7.2.1 </a:t>
            </a:r>
            <a:r>
              <a:rPr lang="en-US" altLang="zh-CN" sz="2800" dirty="0">
                <a:latin typeface="微软雅黑" charset="0"/>
                <a:ea typeface="微软雅黑" charset="0"/>
                <a:cs typeface="微软雅黑" charset="0"/>
                <a:sym typeface="+mn-ea"/>
              </a:rPr>
              <a:t>MyBatis</a:t>
            </a:r>
            <a:r>
              <a:rPr lang="zh-CN" altLang="en-US" sz="2800" dirty="0">
                <a:latin typeface="微软雅黑" charset="0"/>
                <a:ea typeface="微软雅黑" charset="0"/>
                <a:cs typeface="微软雅黑" charset="0"/>
                <a:sym typeface="+mn-ea"/>
              </a:rPr>
              <a:t>与</a:t>
            </a:r>
            <a:r>
              <a:rPr lang="en-US" altLang="zh-CN" sz="2800" dirty="0">
                <a:latin typeface="微软雅黑" charset="0"/>
                <a:ea typeface="微软雅黑" charset="0"/>
                <a:cs typeface="微软雅黑" charset="0"/>
                <a:sym typeface="+mn-ea"/>
              </a:rPr>
              <a:t>MyBatis Plus</a:t>
            </a:r>
            <a:r>
              <a:rPr lang="zh-CN" altLang="en-US" sz="2800" dirty="0">
                <a:latin typeface="微软雅黑" charset="0"/>
                <a:ea typeface="微软雅黑" charset="0"/>
                <a:cs typeface="微软雅黑" charset="0"/>
                <a:sym typeface="+mn-ea"/>
              </a:rPr>
              <a:t>简介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677108"/>
          </a:xfrm>
          <a:prstGeom prst="rect">
            <a:avLst/>
          </a:prstGeom>
          <a:noFill/>
        </p:spPr>
        <p:txBody>
          <a:bodyPr wrap="square" rtlCol="0">
            <a:spAutoFit/>
          </a:bodyPr>
          <a:lstStyle/>
          <a:p>
            <a:r>
              <a:rPr lang="en-US" altLang="zh-CN" sz="2000" dirty="0"/>
              <a:t>MyBatis</a:t>
            </a:r>
            <a:endParaRPr lang="en-US" altLang="zh-CN" sz="2000" dirty="0"/>
          </a:p>
          <a:p>
            <a:endParaRPr lang="zh-CN" altLang="en-US" dirty="0"/>
          </a:p>
        </p:txBody>
      </p:sp>
      <p:pic>
        <p:nvPicPr>
          <p:cNvPr id="6146" name="Picture 2" descr="http://terasolunaorg.github.io/guideline/5.0.x/en/_images/DataAccessMyBatis3Scop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093" y="1709739"/>
            <a:ext cx="10796889" cy="4669730"/>
          </a:xfrm>
          <a:prstGeom prst="rect">
            <a:avLst/>
          </a:prstGeom>
          <a:noFill/>
          <a:extLst>
            <a:ext uri="{909E8E84-426E-40DD-AFC4-6F175D3DCCD1}">
              <a14:hiddenFill xmlns:a14="http://schemas.microsoft.com/office/drawing/2010/main">
                <a:solidFill>
                  <a:srgbClr val="FFFFFF"/>
                </a:solidFill>
              </a14:hiddenFill>
            </a:ext>
          </a:extLst>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7.2.1 </a:t>
            </a:r>
            <a:r>
              <a:rPr lang="en-US" altLang="zh-CN" sz="2800" dirty="0">
                <a:latin typeface="微软雅黑" charset="0"/>
                <a:ea typeface="微软雅黑" charset="0"/>
                <a:cs typeface="微软雅黑" charset="0"/>
                <a:sym typeface="+mn-ea"/>
              </a:rPr>
              <a:t>MyBatis</a:t>
            </a:r>
            <a:r>
              <a:rPr lang="zh-CN" altLang="en-US" sz="2800" dirty="0">
                <a:latin typeface="微软雅黑" charset="0"/>
                <a:ea typeface="微软雅黑" charset="0"/>
                <a:cs typeface="微软雅黑" charset="0"/>
                <a:sym typeface="+mn-ea"/>
              </a:rPr>
              <a:t>与</a:t>
            </a:r>
            <a:r>
              <a:rPr lang="en-US" altLang="zh-CN" sz="2800" dirty="0">
                <a:latin typeface="微软雅黑" charset="0"/>
                <a:ea typeface="微软雅黑" charset="0"/>
                <a:cs typeface="微软雅黑" charset="0"/>
                <a:sym typeface="+mn-ea"/>
              </a:rPr>
              <a:t>MyBatis Plus</a:t>
            </a:r>
            <a:r>
              <a:rPr lang="zh-CN" altLang="en-US" sz="2800" dirty="0">
                <a:latin typeface="微软雅黑" charset="0"/>
                <a:ea typeface="微软雅黑" charset="0"/>
                <a:cs typeface="微软雅黑" charset="0"/>
                <a:sym typeface="+mn-ea"/>
              </a:rPr>
              <a:t>简介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677108"/>
          </a:xfrm>
          <a:prstGeom prst="rect">
            <a:avLst/>
          </a:prstGeom>
          <a:noFill/>
        </p:spPr>
        <p:txBody>
          <a:bodyPr wrap="square" rtlCol="0">
            <a:spAutoFit/>
          </a:bodyPr>
          <a:lstStyle/>
          <a:p>
            <a:r>
              <a:rPr lang="en-US" altLang="zh-CN" sz="2000" dirty="0"/>
              <a:t>MyBatis</a:t>
            </a:r>
            <a:endParaRPr lang="en-US" altLang="zh-CN" sz="2000" dirty="0"/>
          </a:p>
          <a:p>
            <a:endParaRPr lang="zh-CN" altLang="en-US" dirty="0"/>
          </a:p>
        </p:txBody>
      </p:sp>
      <p:pic>
        <p:nvPicPr>
          <p:cNvPr id="5122" name="Picture 2" descr="http://terasolunaorg.github.io/guideline/5.0.0.RELEASE/en/_images/DataAccessMyBatis3RelationshipOfComponent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626" y="1709739"/>
            <a:ext cx="8141706" cy="500812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85750" y="2071688"/>
            <a:ext cx="184731" cy="369332"/>
          </a:xfrm>
          <a:prstGeom prst="rect">
            <a:avLst/>
          </a:prstGeom>
          <a:noFill/>
        </p:spPr>
        <p:txBody>
          <a:bodyPr wrap="none" rtlCol="0">
            <a:spAutoFit/>
          </a:bodyPr>
          <a:lstStyle/>
          <a:p>
            <a:endParaRPr lang="zh-CN" altLang="en-US" dirty="0"/>
          </a:p>
        </p:txBody>
      </p:sp>
      <p:cxnSp>
        <p:nvCxnSpPr>
          <p:cNvPr id="5" name="直接箭头连接符 4"/>
          <p:cNvCxnSpPr/>
          <p:nvPr/>
        </p:nvCxnSpPr>
        <p:spPr>
          <a:xfrm flipH="1">
            <a:off x="7758112" y="1872874"/>
            <a:ext cx="1328738" cy="9144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 name="文本框 5"/>
          <p:cNvSpPr txBox="1"/>
          <p:nvPr/>
        </p:nvSpPr>
        <p:spPr>
          <a:xfrm>
            <a:off x="9086850" y="1709739"/>
            <a:ext cx="2786063" cy="1338828"/>
          </a:xfrm>
          <a:prstGeom prst="rect">
            <a:avLst/>
          </a:prstGeom>
          <a:noFill/>
        </p:spPr>
        <p:txBody>
          <a:bodyPr wrap="square" rtlCol="0">
            <a:spAutoFit/>
          </a:bodyPr>
          <a:lstStyle/>
          <a:p>
            <a:pPr>
              <a:lnSpc>
                <a:spcPct val="150000"/>
              </a:lnSpc>
            </a:pPr>
            <a:r>
              <a:rPr lang="en-US" altLang="zh-CN" dirty="0"/>
              <a:t>Mapper Interface</a:t>
            </a:r>
            <a:r>
              <a:rPr lang="zh-CN" altLang="en-US" dirty="0"/>
              <a:t>：提供定义在</a:t>
            </a:r>
            <a:r>
              <a:rPr lang="en-US" altLang="zh-CN" dirty="0"/>
              <a:t>Mapper</a:t>
            </a:r>
            <a:r>
              <a:rPr lang="zh-CN" altLang="en-US" dirty="0"/>
              <a:t>文件中的</a:t>
            </a:r>
            <a:r>
              <a:rPr lang="en-US" altLang="zh-CN" dirty="0"/>
              <a:t>SQL</a:t>
            </a:r>
            <a:r>
              <a:rPr lang="zh-CN" altLang="en-US" dirty="0"/>
              <a:t>操作的调用接口</a:t>
            </a:r>
            <a:endParaRPr lang="zh-CN" altLang="en-US" dirty="0"/>
          </a:p>
        </p:txBody>
      </p:sp>
      <p:sp>
        <p:nvSpPr>
          <p:cNvPr id="11" name="文本框 10"/>
          <p:cNvSpPr txBox="1"/>
          <p:nvPr/>
        </p:nvSpPr>
        <p:spPr>
          <a:xfrm>
            <a:off x="9237663" y="5193506"/>
            <a:ext cx="2786063" cy="923330"/>
          </a:xfrm>
          <a:prstGeom prst="rect">
            <a:avLst/>
          </a:prstGeom>
          <a:noFill/>
        </p:spPr>
        <p:txBody>
          <a:bodyPr wrap="square" rtlCol="0">
            <a:spAutoFit/>
          </a:bodyPr>
          <a:lstStyle/>
          <a:p>
            <a:pPr>
              <a:lnSpc>
                <a:spcPct val="150000"/>
              </a:lnSpc>
            </a:pPr>
            <a:r>
              <a:rPr lang="en-US" altLang="zh-CN" dirty="0"/>
              <a:t>Mapping File</a:t>
            </a:r>
            <a:r>
              <a:rPr lang="zh-CN" altLang="en-US" dirty="0"/>
              <a:t>：</a:t>
            </a:r>
            <a:r>
              <a:rPr lang="en-US" altLang="zh-CN" dirty="0"/>
              <a:t>SQL</a:t>
            </a:r>
            <a:r>
              <a:rPr lang="zh-CN" altLang="en-US" dirty="0"/>
              <a:t>语句及映射规则</a:t>
            </a:r>
            <a:endParaRPr lang="zh-CN" altLang="en-US" dirty="0"/>
          </a:p>
        </p:txBody>
      </p:sp>
      <p:cxnSp>
        <p:nvCxnSpPr>
          <p:cNvPr id="8" name="直接箭头连接符 7"/>
          <p:cNvCxnSpPr/>
          <p:nvPr/>
        </p:nvCxnSpPr>
        <p:spPr>
          <a:xfrm flipH="1" flipV="1">
            <a:off x="8570332" y="5086350"/>
            <a:ext cx="285751" cy="214313"/>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7.2.1 </a:t>
            </a:r>
            <a:r>
              <a:rPr lang="en-US" altLang="zh-CN" sz="2800" dirty="0">
                <a:latin typeface="微软雅黑" charset="0"/>
                <a:ea typeface="微软雅黑" charset="0"/>
                <a:cs typeface="微软雅黑" charset="0"/>
                <a:sym typeface="+mn-ea"/>
              </a:rPr>
              <a:t>MyBatis</a:t>
            </a:r>
            <a:r>
              <a:rPr lang="zh-CN" altLang="en-US" sz="2800" dirty="0">
                <a:latin typeface="微软雅黑" charset="0"/>
                <a:ea typeface="微软雅黑" charset="0"/>
                <a:cs typeface="微软雅黑" charset="0"/>
                <a:sym typeface="+mn-ea"/>
              </a:rPr>
              <a:t>与</a:t>
            </a:r>
            <a:r>
              <a:rPr lang="en-US" altLang="zh-CN" sz="2800" dirty="0">
                <a:latin typeface="微软雅黑" charset="0"/>
                <a:ea typeface="微软雅黑" charset="0"/>
                <a:cs typeface="微软雅黑" charset="0"/>
                <a:sym typeface="+mn-ea"/>
              </a:rPr>
              <a:t>MyBatis Plus</a:t>
            </a:r>
            <a:r>
              <a:rPr lang="zh-CN" altLang="en-US" sz="2800" dirty="0">
                <a:latin typeface="微软雅黑" charset="0"/>
                <a:ea typeface="微软雅黑" charset="0"/>
                <a:cs typeface="微软雅黑" charset="0"/>
                <a:sym typeface="+mn-ea"/>
              </a:rPr>
              <a:t>简介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7.2.1 </a:t>
            </a:r>
            <a:r>
              <a:rPr lang="en-US" altLang="zh-CN" sz="2800" dirty="0">
                <a:latin typeface="微软雅黑" charset="0"/>
                <a:ea typeface="微软雅黑" charset="0"/>
                <a:cs typeface="微软雅黑" charset="0"/>
                <a:sym typeface="+mn-ea"/>
              </a:rPr>
              <a:t>MyBatis</a:t>
            </a:r>
            <a:r>
              <a:rPr lang="zh-CN" altLang="en-US" sz="2800" dirty="0">
                <a:latin typeface="微软雅黑" charset="0"/>
                <a:ea typeface="微软雅黑" charset="0"/>
                <a:cs typeface="微软雅黑" charset="0"/>
                <a:sym typeface="+mn-ea"/>
              </a:rPr>
              <a:t>与</a:t>
            </a:r>
            <a:r>
              <a:rPr lang="en-US" altLang="zh-CN" sz="2800" dirty="0">
                <a:latin typeface="微软雅黑" charset="0"/>
                <a:ea typeface="微软雅黑" charset="0"/>
                <a:cs typeface="微软雅黑" charset="0"/>
                <a:sym typeface="+mn-ea"/>
              </a:rPr>
              <a:t>MyBatis Plus</a:t>
            </a:r>
            <a:r>
              <a:rPr lang="zh-CN" altLang="en-US" sz="2800" dirty="0">
                <a:latin typeface="微软雅黑" charset="0"/>
                <a:ea typeface="微软雅黑" charset="0"/>
                <a:cs typeface="微软雅黑" charset="0"/>
                <a:sym typeface="+mn-ea"/>
              </a:rPr>
              <a:t>简介</a:t>
            </a: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168275" y="1272146"/>
            <a:ext cx="10782301" cy="1015663"/>
          </a:xfrm>
          <a:prstGeom prst="rect">
            <a:avLst/>
          </a:prstGeom>
        </p:spPr>
        <p:txBody>
          <a:bodyPr wrap="square">
            <a:spAutoFit/>
          </a:bodyPr>
          <a:lstStyle/>
          <a:p>
            <a:pPr lvl="1">
              <a:lnSpc>
                <a:spcPct val="150000"/>
              </a:lnSpc>
            </a:pPr>
            <a:r>
              <a:rPr lang="en-US" altLang="zh-CN" sz="2000" dirty="0"/>
              <a:t>MyBatis-Plus</a:t>
            </a:r>
            <a:r>
              <a:rPr lang="zh-CN" altLang="en-US" sz="2000" dirty="0"/>
              <a:t>（简称 </a:t>
            </a:r>
            <a:r>
              <a:rPr lang="en-US" altLang="zh-CN" sz="2000" dirty="0"/>
              <a:t>MP</a:t>
            </a:r>
            <a:r>
              <a:rPr lang="zh-CN" altLang="en-US" sz="2000" dirty="0"/>
              <a:t>）是一个 </a:t>
            </a:r>
            <a:r>
              <a:rPr lang="en-US" altLang="zh-CN" sz="2000" dirty="0"/>
              <a:t>MyBatis </a:t>
            </a:r>
            <a:r>
              <a:rPr lang="zh-CN" altLang="en-US" sz="2000" dirty="0"/>
              <a:t>的增强工具，在 </a:t>
            </a:r>
            <a:r>
              <a:rPr lang="en-US" altLang="zh-CN" sz="2000" dirty="0"/>
              <a:t>MyBatis </a:t>
            </a:r>
            <a:r>
              <a:rPr lang="zh-CN" altLang="en-US" sz="2000" dirty="0"/>
              <a:t>的基础上只做增强不做改变，为简化开发、提高效率而生。</a:t>
            </a:r>
            <a:r>
              <a:rPr lang="en-US" altLang="zh-CN" sz="2000" dirty="0">
                <a:hlinkClick r:id="rId1"/>
              </a:rPr>
              <a:t>https://mp.baomidou.com/</a:t>
            </a:r>
            <a:endParaRPr lang="en-US" altLang="zh-CN" sz="2000" dirty="0"/>
          </a:p>
        </p:txBody>
      </p:sp>
      <p:pic>
        <p:nvPicPr>
          <p:cNvPr id="5" name="图片 4"/>
          <p:cNvPicPr>
            <a:picLocks noChangeAspect="1"/>
          </p:cNvPicPr>
          <p:nvPr/>
        </p:nvPicPr>
        <p:blipFill>
          <a:blip r:embed="rId2"/>
          <a:stretch>
            <a:fillRect/>
          </a:stretch>
        </p:blipFill>
        <p:spPr>
          <a:xfrm>
            <a:off x="1757759" y="2623134"/>
            <a:ext cx="4388195" cy="1611732"/>
          </a:xfrm>
          <a:prstGeom prst="rect">
            <a:avLst/>
          </a:prstGeom>
        </p:spPr>
      </p:pic>
      <p:sp>
        <p:nvSpPr>
          <p:cNvPr id="7" name="文本框 6"/>
          <p:cNvSpPr txBox="1"/>
          <p:nvPr/>
        </p:nvSpPr>
        <p:spPr>
          <a:xfrm>
            <a:off x="598379" y="4541691"/>
            <a:ext cx="11304588" cy="2169825"/>
          </a:xfrm>
          <a:prstGeom prst="rect">
            <a:avLst/>
          </a:prstGeom>
          <a:noFill/>
        </p:spPr>
        <p:txBody>
          <a:bodyPr wrap="square" rtlCol="0">
            <a:spAutoFit/>
          </a:bodyPr>
          <a:lstStyle/>
          <a:p>
            <a:pPr>
              <a:lnSpc>
                <a:spcPct val="150000"/>
              </a:lnSpc>
            </a:pPr>
            <a:r>
              <a:rPr lang="zh-CN" altLang="en-US" b="1" dirty="0"/>
              <a:t>无侵入</a:t>
            </a:r>
            <a:r>
              <a:rPr lang="zh-CN" altLang="en-US" dirty="0"/>
              <a:t>：只做增强不做改变，引入它不会对现有工程产生影响</a:t>
            </a:r>
            <a:endParaRPr lang="zh-CN" altLang="en-US" dirty="0"/>
          </a:p>
          <a:p>
            <a:pPr>
              <a:lnSpc>
                <a:spcPct val="150000"/>
              </a:lnSpc>
            </a:pPr>
            <a:r>
              <a:rPr lang="zh-CN" altLang="en-US" b="1" dirty="0"/>
              <a:t>损耗小</a:t>
            </a:r>
            <a:r>
              <a:rPr lang="zh-CN" altLang="en-US" dirty="0"/>
              <a:t>：启动即会自动注入基本 </a:t>
            </a:r>
            <a:r>
              <a:rPr lang="en-US" altLang="zh-CN" dirty="0"/>
              <a:t>CURD</a:t>
            </a:r>
            <a:r>
              <a:rPr lang="zh-CN" altLang="en-US" dirty="0"/>
              <a:t>，性能基本无损耗，直接面向对象操作</a:t>
            </a:r>
            <a:endParaRPr lang="zh-CN" altLang="en-US" dirty="0"/>
          </a:p>
          <a:p>
            <a:pPr>
              <a:lnSpc>
                <a:spcPct val="150000"/>
              </a:lnSpc>
            </a:pPr>
            <a:r>
              <a:rPr lang="zh-CN" altLang="en-US" b="1" dirty="0"/>
              <a:t>强大的 </a:t>
            </a:r>
            <a:r>
              <a:rPr lang="en-US" altLang="zh-CN" b="1" dirty="0"/>
              <a:t>CRUD </a:t>
            </a:r>
            <a:r>
              <a:rPr lang="zh-CN" altLang="en-US" b="1" dirty="0"/>
              <a:t>操作</a:t>
            </a:r>
            <a:r>
              <a:rPr lang="zh-CN" altLang="en-US" dirty="0"/>
              <a:t>：</a:t>
            </a:r>
            <a:r>
              <a:rPr lang="zh-CN" altLang="en-US" dirty="0">
                <a:solidFill>
                  <a:srgbClr val="FF0000"/>
                </a:solidFill>
              </a:rPr>
              <a:t>内置通用 </a:t>
            </a:r>
            <a:r>
              <a:rPr lang="en-US" altLang="zh-CN" dirty="0">
                <a:solidFill>
                  <a:srgbClr val="FF0000"/>
                </a:solidFill>
              </a:rPr>
              <a:t>Mapper</a:t>
            </a:r>
            <a:r>
              <a:rPr lang="zh-CN" altLang="en-US" dirty="0">
                <a:solidFill>
                  <a:srgbClr val="FF0000"/>
                </a:solidFill>
              </a:rPr>
              <a:t>、通用 </a:t>
            </a:r>
            <a:r>
              <a:rPr lang="en-US" altLang="zh-CN" dirty="0">
                <a:solidFill>
                  <a:srgbClr val="FF0000"/>
                </a:solidFill>
              </a:rPr>
              <a:t>Service</a:t>
            </a:r>
            <a:r>
              <a:rPr lang="zh-CN" altLang="en-US" dirty="0"/>
              <a:t>，仅仅通过少量配置即可实现</a:t>
            </a:r>
            <a:r>
              <a:rPr lang="zh-CN" altLang="en-US" dirty="0">
                <a:solidFill>
                  <a:srgbClr val="FF0000"/>
                </a:solidFill>
              </a:rPr>
              <a:t>单表大部分 </a:t>
            </a:r>
            <a:r>
              <a:rPr lang="en-US" altLang="zh-CN" dirty="0">
                <a:solidFill>
                  <a:srgbClr val="FF0000"/>
                </a:solidFill>
              </a:rPr>
              <a:t>CRUD </a:t>
            </a:r>
            <a:r>
              <a:rPr lang="zh-CN" altLang="en-US" dirty="0">
                <a:solidFill>
                  <a:srgbClr val="FF0000"/>
                </a:solidFill>
              </a:rPr>
              <a:t>操作</a:t>
            </a:r>
            <a:r>
              <a:rPr lang="zh-CN" altLang="en-US" dirty="0"/>
              <a:t>，更有强大的</a:t>
            </a:r>
            <a:r>
              <a:rPr lang="zh-CN" altLang="en-US" dirty="0">
                <a:solidFill>
                  <a:srgbClr val="FF0000"/>
                </a:solidFill>
              </a:rPr>
              <a:t>条件构造器</a:t>
            </a:r>
            <a:r>
              <a:rPr lang="zh-CN" altLang="en-US" dirty="0"/>
              <a:t>，满足各类使用需求</a:t>
            </a:r>
            <a:endParaRPr lang="en-US" altLang="zh-CN" dirty="0"/>
          </a:p>
          <a:p>
            <a:pPr>
              <a:lnSpc>
                <a:spcPct val="150000"/>
              </a:lnSpc>
            </a:pPr>
            <a:r>
              <a:rPr lang="zh-CN" altLang="en-US" b="1" dirty="0"/>
              <a:t>支持 </a:t>
            </a:r>
            <a:r>
              <a:rPr lang="en-US" altLang="zh-CN" b="1" dirty="0"/>
              <a:t>Lambda </a:t>
            </a:r>
            <a:r>
              <a:rPr lang="zh-CN" altLang="en-US" b="1" dirty="0"/>
              <a:t>形式调用</a:t>
            </a:r>
            <a:r>
              <a:rPr lang="zh-CN" altLang="en-US" dirty="0"/>
              <a:t>：通过 </a:t>
            </a:r>
            <a:r>
              <a:rPr lang="en-US" altLang="zh-CN" dirty="0"/>
              <a:t>Lambda </a:t>
            </a:r>
            <a:r>
              <a:rPr lang="zh-CN" altLang="en-US" dirty="0"/>
              <a:t>表达式，方便的编写各类查询条件，无需再担心字段写错</a:t>
            </a:r>
            <a:endParaRPr lang="zh-CN" altLang="en-US" dirty="0"/>
          </a:p>
        </p:txBody>
      </p:sp>
      <p:sp>
        <p:nvSpPr>
          <p:cNvPr id="2" name="矩形 1"/>
          <p:cNvSpPr/>
          <p:nvPr/>
        </p:nvSpPr>
        <p:spPr>
          <a:xfrm>
            <a:off x="6380159" y="2594634"/>
            <a:ext cx="5522808" cy="1754326"/>
          </a:xfrm>
          <a:prstGeom prst="rect">
            <a:avLst/>
          </a:prstGeom>
        </p:spPr>
        <p:txBody>
          <a:bodyPr wrap="square">
            <a:spAutoFit/>
          </a:bodyPr>
          <a:lstStyle/>
          <a:p>
            <a:r>
              <a:rPr lang="zh-CN" altLang="en-US" dirty="0"/>
              <a:t>慕课视频：</a:t>
            </a:r>
            <a:r>
              <a:rPr lang="zh-CN" altLang="en-US" dirty="0">
                <a:hlinkClick r:id="rId3"/>
              </a:rPr>
              <a:t>https://www.imooc.com/learn/1130</a:t>
            </a:r>
            <a:endParaRPr lang="en-US" altLang="zh-CN" dirty="0"/>
          </a:p>
          <a:p>
            <a:endParaRPr lang="en-US" altLang="zh-CN" dirty="0"/>
          </a:p>
          <a:p>
            <a:r>
              <a:rPr lang="zh-CN" altLang="en-US" dirty="0"/>
              <a:t>官方示例：</a:t>
            </a:r>
            <a:r>
              <a:rPr lang="en-GB" altLang="zh-CN" dirty="0"/>
              <a:t> </a:t>
            </a:r>
            <a:r>
              <a:rPr lang="en-GB" altLang="zh-CN" dirty="0">
                <a:hlinkClick r:id="rId4"/>
              </a:rPr>
              <a:t>https://gitee.com/baomidou/mybatis</a:t>
            </a:r>
            <a:r>
              <a:rPr lang="en-GB" altLang="zh-CN">
                <a:hlinkClick r:id="rId4"/>
              </a:rPr>
              <a:t>-plus-samples</a:t>
            </a:r>
            <a:endParaRPr lang="en-GB" altLang="zh-CN"/>
          </a:p>
          <a:p>
            <a:endParaRPr lang="en-US" altLang="zh-CN" dirty="0"/>
          </a:p>
          <a:p>
            <a:endParaRPr lang="zh-CN" altLang="en-US"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38987" y="1047751"/>
            <a:ext cx="11514026" cy="5549724"/>
          </a:xfrm>
          <a:prstGeom prst="rect">
            <a:avLst/>
          </a:prstGeom>
        </p:spPr>
        <p:txBody>
          <a:bodyPr wrap="square">
            <a:spAutoFit/>
          </a:bodyPr>
          <a:lstStyle/>
          <a:p>
            <a:pPr>
              <a:lnSpc>
                <a:spcPct val="200000"/>
              </a:lnSpc>
            </a:pPr>
            <a:r>
              <a:rPr lang="zh-CN" altLang="en-US" b="1" dirty="0"/>
              <a:t>支持</a:t>
            </a:r>
            <a:r>
              <a:rPr lang="zh-CN" altLang="en-US" b="1" dirty="0">
                <a:solidFill>
                  <a:srgbClr val="FF0000"/>
                </a:solidFill>
              </a:rPr>
              <a:t>主键自动生成</a:t>
            </a:r>
            <a:r>
              <a:rPr lang="zh-CN" altLang="en-US" dirty="0"/>
              <a:t>：支持多达 </a:t>
            </a:r>
            <a:r>
              <a:rPr lang="en-US" altLang="zh-CN" dirty="0"/>
              <a:t>4 </a:t>
            </a:r>
            <a:r>
              <a:rPr lang="zh-CN" altLang="en-US" dirty="0"/>
              <a:t>种主键策略（内含分布式唯一 </a:t>
            </a:r>
            <a:r>
              <a:rPr lang="en-US" altLang="zh-CN" dirty="0"/>
              <a:t>ID </a:t>
            </a:r>
            <a:r>
              <a:rPr lang="zh-CN" altLang="en-US" dirty="0"/>
              <a:t>生成器 </a:t>
            </a:r>
            <a:r>
              <a:rPr lang="en-US" altLang="zh-CN" dirty="0"/>
              <a:t>- Sequence</a:t>
            </a:r>
            <a:r>
              <a:rPr lang="zh-CN" altLang="en-US" dirty="0"/>
              <a:t>），解决主键问题</a:t>
            </a:r>
            <a:endParaRPr lang="zh-CN" altLang="en-US" dirty="0"/>
          </a:p>
          <a:p>
            <a:pPr>
              <a:lnSpc>
                <a:spcPct val="200000"/>
              </a:lnSpc>
            </a:pPr>
            <a:r>
              <a:rPr lang="zh-CN" altLang="en-US" b="1" dirty="0"/>
              <a:t>支持 </a:t>
            </a:r>
            <a:r>
              <a:rPr lang="en-US" altLang="zh-CN" b="1" dirty="0" err="1"/>
              <a:t>ActiveRecord</a:t>
            </a:r>
            <a:r>
              <a:rPr lang="en-US" altLang="zh-CN" b="1" dirty="0"/>
              <a:t> </a:t>
            </a:r>
            <a:r>
              <a:rPr lang="zh-CN" altLang="en-US" b="1" dirty="0"/>
              <a:t>模式</a:t>
            </a:r>
            <a:r>
              <a:rPr lang="zh-CN" altLang="en-US" dirty="0"/>
              <a:t>：支持 </a:t>
            </a:r>
            <a:r>
              <a:rPr lang="en-US" altLang="zh-CN" dirty="0" err="1"/>
              <a:t>ActiveRecord</a:t>
            </a:r>
            <a:r>
              <a:rPr lang="en-US" altLang="zh-CN" dirty="0"/>
              <a:t> </a:t>
            </a:r>
            <a:r>
              <a:rPr lang="zh-CN" altLang="en-US" dirty="0"/>
              <a:t>形式调用，实体类只需继承 </a:t>
            </a:r>
            <a:r>
              <a:rPr lang="en-US" altLang="zh-CN" dirty="0"/>
              <a:t>Model </a:t>
            </a:r>
            <a:r>
              <a:rPr lang="zh-CN" altLang="en-US" dirty="0"/>
              <a:t>类即可进行强大的 </a:t>
            </a:r>
            <a:r>
              <a:rPr lang="en-US" altLang="zh-CN" dirty="0"/>
              <a:t>CRUD </a:t>
            </a:r>
            <a:r>
              <a:rPr lang="zh-CN" altLang="en-US" dirty="0"/>
              <a:t>操作</a:t>
            </a:r>
            <a:endParaRPr lang="zh-CN" altLang="en-US" dirty="0"/>
          </a:p>
          <a:p>
            <a:pPr>
              <a:lnSpc>
                <a:spcPct val="200000"/>
              </a:lnSpc>
            </a:pPr>
            <a:r>
              <a:rPr lang="zh-CN" altLang="en-US" b="1" dirty="0"/>
              <a:t>支持自定义全局通用操作</a:t>
            </a:r>
            <a:r>
              <a:rPr lang="zh-CN" altLang="en-US" dirty="0"/>
              <a:t>：支持全局通用方法注入（ </a:t>
            </a:r>
            <a:r>
              <a:rPr lang="en-US" altLang="zh-CN" dirty="0"/>
              <a:t>Write once, use anywhere </a:t>
            </a:r>
            <a:r>
              <a:rPr lang="zh-CN" altLang="en-US" dirty="0"/>
              <a:t>）</a:t>
            </a:r>
            <a:endParaRPr lang="zh-CN" altLang="en-US" dirty="0"/>
          </a:p>
          <a:p>
            <a:pPr>
              <a:lnSpc>
                <a:spcPct val="200000"/>
              </a:lnSpc>
            </a:pPr>
            <a:r>
              <a:rPr lang="zh-CN" altLang="en-US" b="1" dirty="0"/>
              <a:t>内置代码生成器</a:t>
            </a:r>
            <a:r>
              <a:rPr lang="zh-CN" altLang="en-US" dirty="0"/>
              <a:t>：采用代码或者 </a:t>
            </a:r>
            <a:r>
              <a:rPr lang="en-US" altLang="zh-CN" dirty="0"/>
              <a:t>Maven </a:t>
            </a:r>
            <a:r>
              <a:rPr lang="zh-CN" altLang="en-US" dirty="0"/>
              <a:t>插件可快速生成 </a:t>
            </a:r>
            <a:r>
              <a:rPr lang="en-US" altLang="zh-CN" dirty="0"/>
              <a:t>Mapper </a:t>
            </a:r>
            <a:r>
              <a:rPr lang="zh-CN" altLang="en-US" dirty="0"/>
              <a:t>、 </a:t>
            </a:r>
            <a:r>
              <a:rPr lang="en-US" altLang="zh-CN" dirty="0"/>
              <a:t>Model </a:t>
            </a:r>
            <a:r>
              <a:rPr lang="zh-CN" altLang="en-US" dirty="0"/>
              <a:t>、 </a:t>
            </a:r>
            <a:r>
              <a:rPr lang="en-US" altLang="zh-CN" dirty="0"/>
              <a:t>Service </a:t>
            </a:r>
            <a:r>
              <a:rPr lang="zh-CN" altLang="en-US" dirty="0"/>
              <a:t>、 </a:t>
            </a:r>
            <a:r>
              <a:rPr lang="en-US" altLang="zh-CN" dirty="0"/>
              <a:t>Controller </a:t>
            </a:r>
            <a:r>
              <a:rPr lang="zh-CN" altLang="en-US" dirty="0"/>
              <a:t>层代码，支持模板引擎，更有超多自定义配置等您来使用</a:t>
            </a:r>
            <a:endParaRPr lang="zh-CN" altLang="en-US" dirty="0"/>
          </a:p>
          <a:p>
            <a:pPr>
              <a:lnSpc>
                <a:spcPct val="200000"/>
              </a:lnSpc>
            </a:pPr>
            <a:r>
              <a:rPr lang="zh-CN" altLang="en-US" b="1" dirty="0"/>
              <a:t>内置</a:t>
            </a:r>
            <a:r>
              <a:rPr lang="zh-CN" altLang="en-US" b="1" dirty="0">
                <a:solidFill>
                  <a:srgbClr val="FF0000"/>
                </a:solidFill>
              </a:rPr>
              <a:t>分页插件</a:t>
            </a:r>
            <a:r>
              <a:rPr lang="zh-CN" altLang="en-US" dirty="0"/>
              <a:t>：基于 </a:t>
            </a:r>
            <a:r>
              <a:rPr lang="en-US" altLang="zh-CN" dirty="0"/>
              <a:t>MyBatis </a:t>
            </a:r>
            <a:r>
              <a:rPr lang="zh-CN" altLang="en-US" dirty="0"/>
              <a:t>物理分页，开发者无需关心具体操作，写分页等同于普通 </a:t>
            </a:r>
            <a:r>
              <a:rPr lang="en-US" altLang="zh-CN" dirty="0"/>
              <a:t>List </a:t>
            </a:r>
            <a:r>
              <a:rPr lang="zh-CN" altLang="en-US" dirty="0"/>
              <a:t>查询</a:t>
            </a:r>
            <a:endParaRPr lang="zh-CN" altLang="en-US" dirty="0"/>
          </a:p>
          <a:p>
            <a:pPr>
              <a:lnSpc>
                <a:spcPct val="200000"/>
              </a:lnSpc>
            </a:pPr>
            <a:r>
              <a:rPr lang="zh-CN" altLang="en-US" b="1" dirty="0"/>
              <a:t>分页插件支持多种数据库</a:t>
            </a:r>
            <a:r>
              <a:rPr lang="zh-CN" altLang="en-US" dirty="0"/>
              <a:t>：支持 </a:t>
            </a:r>
            <a:r>
              <a:rPr lang="en-US" altLang="zh-CN" dirty="0"/>
              <a:t>MySQL</a:t>
            </a:r>
            <a:r>
              <a:rPr lang="zh-CN" altLang="en-US" dirty="0"/>
              <a:t>、</a:t>
            </a:r>
            <a:r>
              <a:rPr lang="en-US" altLang="zh-CN" dirty="0" err="1"/>
              <a:t>MariaDB</a:t>
            </a:r>
            <a:r>
              <a:rPr lang="zh-CN" altLang="en-US" dirty="0"/>
              <a:t>、</a:t>
            </a:r>
            <a:r>
              <a:rPr lang="en-US" altLang="zh-CN" dirty="0"/>
              <a:t>Oracle</a:t>
            </a:r>
            <a:r>
              <a:rPr lang="zh-CN" altLang="en-US" dirty="0"/>
              <a:t>、</a:t>
            </a:r>
            <a:r>
              <a:rPr lang="en-US" altLang="zh-CN" dirty="0"/>
              <a:t>DB2</a:t>
            </a:r>
            <a:r>
              <a:rPr lang="zh-CN" altLang="en-US" dirty="0"/>
              <a:t>、</a:t>
            </a:r>
            <a:r>
              <a:rPr lang="en-US" altLang="zh-CN" dirty="0"/>
              <a:t>H2</a:t>
            </a:r>
            <a:r>
              <a:rPr lang="zh-CN" altLang="en-US" dirty="0"/>
              <a:t>、</a:t>
            </a:r>
            <a:r>
              <a:rPr lang="en-US" altLang="zh-CN" dirty="0"/>
              <a:t>HSQL</a:t>
            </a:r>
            <a:r>
              <a:rPr lang="zh-CN" altLang="en-US" dirty="0"/>
              <a:t>、</a:t>
            </a:r>
            <a:r>
              <a:rPr lang="en-US" altLang="zh-CN" dirty="0"/>
              <a:t>SQLite</a:t>
            </a:r>
            <a:r>
              <a:rPr lang="zh-CN" altLang="en-US" dirty="0"/>
              <a:t>、</a:t>
            </a:r>
            <a:r>
              <a:rPr lang="en-US" altLang="zh-CN" dirty="0" err="1"/>
              <a:t>Postgre</a:t>
            </a:r>
            <a:r>
              <a:rPr lang="zh-CN" altLang="en-US" dirty="0"/>
              <a:t>、</a:t>
            </a:r>
            <a:r>
              <a:rPr lang="en-US" altLang="zh-CN" dirty="0" err="1"/>
              <a:t>SQLServer</a:t>
            </a:r>
            <a:r>
              <a:rPr lang="en-US" altLang="zh-CN" dirty="0"/>
              <a:t> </a:t>
            </a:r>
            <a:r>
              <a:rPr lang="zh-CN" altLang="en-US" dirty="0"/>
              <a:t>等多种数据库</a:t>
            </a:r>
            <a:endParaRPr lang="zh-CN" altLang="en-US" dirty="0"/>
          </a:p>
          <a:p>
            <a:pPr>
              <a:lnSpc>
                <a:spcPct val="200000"/>
              </a:lnSpc>
            </a:pPr>
            <a:r>
              <a:rPr lang="zh-CN" altLang="en-US" b="1" dirty="0"/>
              <a:t>内置性能分析插件</a:t>
            </a:r>
            <a:r>
              <a:rPr lang="zh-CN" altLang="en-US" dirty="0"/>
              <a:t>：可输出 </a:t>
            </a:r>
            <a:r>
              <a:rPr lang="en-US" altLang="zh-CN" dirty="0" err="1"/>
              <a:t>Sql</a:t>
            </a:r>
            <a:r>
              <a:rPr lang="en-US" altLang="zh-CN" dirty="0"/>
              <a:t> </a:t>
            </a:r>
            <a:r>
              <a:rPr lang="zh-CN" altLang="en-US" dirty="0"/>
              <a:t>语句以及其执行时间，建议开发测试时启用该功能，能快速揪出慢查询</a:t>
            </a:r>
            <a:endParaRPr lang="zh-CN" altLang="en-US" dirty="0"/>
          </a:p>
          <a:p>
            <a:pPr>
              <a:lnSpc>
                <a:spcPct val="200000"/>
              </a:lnSpc>
            </a:pPr>
            <a:r>
              <a:rPr lang="zh-CN" altLang="en-US" b="1" dirty="0"/>
              <a:t>内置全局拦截插件</a:t>
            </a:r>
            <a:r>
              <a:rPr lang="zh-CN" altLang="en-US" dirty="0"/>
              <a:t>：提供全表 </a:t>
            </a:r>
            <a:r>
              <a:rPr lang="en-US" altLang="zh-CN" dirty="0"/>
              <a:t>delete </a:t>
            </a:r>
            <a:r>
              <a:rPr lang="zh-CN" altLang="en-US" dirty="0"/>
              <a:t>、 </a:t>
            </a:r>
            <a:r>
              <a:rPr lang="en-US" altLang="zh-CN" dirty="0"/>
              <a:t>update </a:t>
            </a:r>
            <a:r>
              <a:rPr lang="zh-CN" altLang="en-US" dirty="0"/>
              <a:t>操作智能分析阻断，也可自定义拦截规则，预防误操作</a:t>
            </a:r>
            <a:endParaRPr lang="zh-CN" altLang="en-US"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7.2.1 </a:t>
            </a:r>
            <a:r>
              <a:rPr lang="en-US" altLang="zh-CN" sz="2800" dirty="0">
                <a:latin typeface="微软雅黑" charset="0"/>
                <a:ea typeface="微软雅黑" charset="0"/>
                <a:cs typeface="微软雅黑" charset="0"/>
                <a:sym typeface="+mn-ea"/>
              </a:rPr>
              <a:t>MyBatis</a:t>
            </a:r>
            <a:r>
              <a:rPr lang="zh-CN" altLang="en-US" sz="2800" dirty="0">
                <a:latin typeface="微软雅黑" charset="0"/>
                <a:ea typeface="微软雅黑" charset="0"/>
                <a:cs typeface="微软雅黑" charset="0"/>
                <a:sym typeface="+mn-ea"/>
              </a:rPr>
              <a:t>与</a:t>
            </a:r>
            <a:r>
              <a:rPr lang="en-US" altLang="zh-CN" sz="2800" dirty="0">
                <a:latin typeface="微软雅黑" charset="0"/>
                <a:ea typeface="微软雅黑" charset="0"/>
                <a:cs typeface="微软雅黑" charset="0"/>
                <a:sym typeface="+mn-ea"/>
              </a:rPr>
              <a:t>MyBatis Plus</a:t>
            </a:r>
            <a:r>
              <a:rPr lang="zh-CN" altLang="en-US" sz="2800" dirty="0">
                <a:latin typeface="微软雅黑" charset="0"/>
                <a:ea typeface="微软雅黑" charset="0"/>
                <a:cs typeface="微软雅黑" charset="0"/>
                <a:sym typeface="+mn-ea"/>
              </a:rPr>
              <a:t>简介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2" name="图片 1"/>
          <p:cNvPicPr>
            <a:picLocks noChangeAspect="1"/>
          </p:cNvPicPr>
          <p:nvPr/>
        </p:nvPicPr>
        <p:blipFill>
          <a:blip r:embed="rId1"/>
          <a:stretch>
            <a:fillRect/>
          </a:stretch>
        </p:blipFill>
        <p:spPr>
          <a:xfrm>
            <a:off x="1742302" y="1343736"/>
            <a:ext cx="8260738" cy="5291841"/>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7.2.1 </a:t>
            </a:r>
            <a:r>
              <a:rPr lang="en-US" altLang="zh-CN" sz="2800" dirty="0">
                <a:latin typeface="微软雅黑" charset="0"/>
                <a:ea typeface="微软雅黑" charset="0"/>
                <a:cs typeface="微软雅黑" charset="0"/>
                <a:sym typeface="+mn-ea"/>
              </a:rPr>
              <a:t>MyBatis</a:t>
            </a:r>
            <a:r>
              <a:rPr lang="zh-CN" altLang="en-US" sz="2800" dirty="0">
                <a:latin typeface="微软雅黑" charset="0"/>
                <a:ea typeface="微软雅黑" charset="0"/>
                <a:cs typeface="微软雅黑" charset="0"/>
                <a:sym typeface="+mn-ea"/>
              </a:rPr>
              <a:t>与</a:t>
            </a:r>
            <a:r>
              <a:rPr lang="en-US" altLang="zh-CN" sz="2800" dirty="0">
                <a:latin typeface="微软雅黑" charset="0"/>
                <a:ea typeface="微软雅黑" charset="0"/>
                <a:cs typeface="微软雅黑" charset="0"/>
                <a:sym typeface="+mn-ea"/>
              </a:rPr>
              <a:t>MyBatis Plus</a:t>
            </a:r>
            <a:r>
              <a:rPr lang="zh-CN" altLang="en-US" sz="2800" dirty="0">
                <a:latin typeface="微软雅黑" charset="0"/>
                <a:ea typeface="微软雅黑" charset="0"/>
                <a:cs typeface="微软雅黑" charset="0"/>
                <a:sym typeface="+mn-ea"/>
              </a:rPr>
              <a:t>简介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553085"/>
          </a:xfrm>
          <a:prstGeom prst="rect">
            <a:avLst/>
          </a:prstGeom>
        </p:spPr>
        <p:txBody>
          <a:bodyPr wrap="square">
            <a:spAutoFit/>
          </a:bodyPr>
          <a:lstStyle/>
          <a:p>
            <a:pPr>
              <a:lnSpc>
                <a:spcPct val="150000"/>
              </a:lnSpc>
            </a:pPr>
            <a:r>
              <a:rPr lang="zh-CN" altLang="en-US" sz="2000" dirty="0"/>
              <a:t>示例程序</a:t>
            </a:r>
            <a:r>
              <a:rPr lang="en-US" altLang="zh-CN" sz="2000" dirty="0"/>
              <a:t>mybatis-plus-demo-todo</a:t>
            </a:r>
            <a:endParaRPr lang="en-US" altLang="zh-CN" sz="2000" dirty="0"/>
          </a:p>
        </p:txBody>
      </p:sp>
      <p:sp>
        <p:nvSpPr>
          <p:cNvPr id="3" name="文本框 2"/>
          <p:cNvSpPr txBox="1"/>
          <p:nvPr/>
        </p:nvSpPr>
        <p:spPr>
          <a:xfrm>
            <a:off x="5768975" y="1335405"/>
            <a:ext cx="6254750" cy="368300"/>
          </a:xfrm>
          <a:prstGeom prst="rect">
            <a:avLst/>
          </a:prstGeom>
          <a:noFill/>
        </p:spPr>
        <p:txBody>
          <a:bodyPr wrap="square" rtlCol="0" anchor="t">
            <a:spAutoFit/>
          </a:bodyPr>
          <a:p>
            <a:r>
              <a:rPr lang="zh-CN" altLang="en-US">
                <a:hlinkClick r:id="rId1" action="ppaction://hlinkfile"/>
              </a:rPr>
              <a:t>https://gitee.com/buptnetwork/mybatis-plus-demo-todo</a:t>
            </a:r>
            <a:endParaRPr lang="zh-CN" altLang="en-US"/>
          </a:p>
        </p:txBody>
      </p:sp>
      <p:pic>
        <p:nvPicPr>
          <p:cNvPr id="4" name="图片 3"/>
          <p:cNvPicPr>
            <a:picLocks noChangeAspect="1"/>
          </p:cNvPicPr>
          <p:nvPr/>
        </p:nvPicPr>
        <p:blipFill>
          <a:blip r:embed="rId2"/>
          <a:stretch>
            <a:fillRect/>
          </a:stretch>
        </p:blipFill>
        <p:spPr>
          <a:xfrm>
            <a:off x="1447800" y="2070735"/>
            <a:ext cx="9144000" cy="3771900"/>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553085"/>
          </a:xfrm>
          <a:prstGeom prst="rect">
            <a:avLst/>
          </a:prstGeom>
        </p:spPr>
        <p:txBody>
          <a:bodyPr wrap="square">
            <a:spAutoFit/>
          </a:bodyPr>
          <a:lstStyle/>
          <a:p>
            <a:pPr>
              <a:lnSpc>
                <a:spcPct val="150000"/>
              </a:lnSpc>
            </a:pPr>
            <a:r>
              <a:rPr lang="zh-CN" altLang="en-US" sz="2000" dirty="0"/>
              <a:t>示例程序</a:t>
            </a:r>
            <a:r>
              <a:rPr lang="en-US" altLang="zh-CN" sz="2000" dirty="0"/>
              <a:t>mybatis-plus-demo-todo</a:t>
            </a:r>
            <a:endParaRPr lang="en-US" altLang="zh-CN" sz="2000" dirty="0"/>
          </a:p>
        </p:txBody>
      </p:sp>
      <p:sp>
        <p:nvSpPr>
          <p:cNvPr id="3" name="文本框 2"/>
          <p:cNvSpPr txBox="1"/>
          <p:nvPr/>
        </p:nvSpPr>
        <p:spPr>
          <a:xfrm>
            <a:off x="5768975" y="1335405"/>
            <a:ext cx="6254750" cy="368300"/>
          </a:xfrm>
          <a:prstGeom prst="rect">
            <a:avLst/>
          </a:prstGeom>
          <a:noFill/>
        </p:spPr>
        <p:txBody>
          <a:bodyPr wrap="square" rtlCol="0" anchor="t">
            <a:spAutoFit/>
          </a:bodyPr>
          <a:p>
            <a:r>
              <a:rPr lang="zh-CN" altLang="en-US">
                <a:hlinkClick r:id="rId1" action="ppaction://hlinkfile"/>
              </a:rPr>
              <a:t>https://gitee.com/buptnetwork/mybatis-plus-demo-todo</a:t>
            </a:r>
            <a:endParaRPr lang="zh-CN" altLang="en-US"/>
          </a:p>
        </p:txBody>
      </p:sp>
      <p:pic>
        <p:nvPicPr>
          <p:cNvPr id="2" name="图片 1"/>
          <p:cNvPicPr>
            <a:picLocks noChangeAspect="1"/>
          </p:cNvPicPr>
          <p:nvPr/>
        </p:nvPicPr>
        <p:blipFill>
          <a:blip r:embed="rId2"/>
          <a:stretch>
            <a:fillRect/>
          </a:stretch>
        </p:blipFill>
        <p:spPr>
          <a:xfrm>
            <a:off x="1276350" y="2070735"/>
            <a:ext cx="9639300" cy="3403600"/>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290412" cy="521970"/>
          </a:xfrm>
          <a:prstGeom prst="rect">
            <a:avLst/>
          </a:prstGeom>
        </p:spPr>
        <p:txBody>
          <a:bodyPr wrap="square">
            <a:spAutoFit/>
          </a:bodyPr>
          <a:lstStyle/>
          <a:p>
            <a:pPr eaLnBrk="1" fontAlgn="auto" hangingPunct="1">
              <a:spcBef>
                <a:spcPts val="0"/>
              </a:spcBef>
              <a:spcAft>
                <a:spcPts val="0"/>
              </a:spcAft>
              <a:defRPr/>
            </a:pPr>
            <a:r>
              <a:rPr lang="zh-CN" altLang="en-US" sz="2800" b="1" dirty="0">
                <a:solidFill>
                  <a:schemeClr val="tx1">
                    <a:lumMod val="85000"/>
                    <a:lumOff val="15000"/>
                  </a:schemeClr>
                </a:solidFill>
                <a:latin typeface="+mn-ea"/>
                <a:ea typeface="+mn-ea"/>
              </a:rPr>
              <a:t>第</a:t>
            </a:r>
            <a:r>
              <a:rPr lang="en-US" altLang="zh-CN" sz="2800" b="1" dirty="0">
                <a:solidFill>
                  <a:schemeClr val="tx1">
                    <a:lumMod val="85000"/>
                    <a:lumOff val="15000"/>
                  </a:schemeClr>
                </a:solidFill>
                <a:latin typeface="+mn-ea"/>
                <a:ea typeface="+mn-ea"/>
              </a:rPr>
              <a:t>7</a:t>
            </a:r>
            <a:r>
              <a:rPr lang="zh-CN" altLang="en-US" sz="2800" b="1" dirty="0">
                <a:solidFill>
                  <a:schemeClr val="tx1">
                    <a:lumMod val="85000"/>
                    <a:lumOff val="15000"/>
                  </a:schemeClr>
                </a:solidFill>
                <a:latin typeface="+mn-ea"/>
                <a:ea typeface="+mn-ea"/>
              </a:rPr>
              <a:t>章  数据访问层</a:t>
            </a:r>
            <a:r>
              <a:rPr lang="zh-CN" altLang="en-US" sz="2800" b="1" dirty="0">
                <a:solidFill>
                  <a:schemeClr val="tx1">
                    <a:lumMod val="85000"/>
                    <a:lumOff val="15000"/>
                  </a:schemeClr>
                </a:solidFill>
                <a:latin typeface="+mn-ea"/>
                <a:ea typeface="+mn-ea"/>
              </a:rPr>
              <a:t>技术</a:t>
            </a: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885192" y="1265875"/>
            <a:ext cx="3492500" cy="470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spcBef>
                <a:spcPts val="30"/>
              </a:spcBef>
              <a:spcAft>
                <a:spcPts val="0"/>
              </a:spcAft>
              <a:buClr>
                <a:schemeClr val="tx1"/>
              </a:buClr>
              <a:buSzPct val="75000"/>
              <a:buNone/>
            </a:pPr>
            <a:r>
              <a:rPr lang="en-US" altLang="zh-CN" sz="1800" dirty="0">
                <a:solidFill>
                  <a:schemeClr val="tx1"/>
                </a:solidFill>
                <a:latin typeface="宋体" pitchFamily="2" charset="-122"/>
                <a:ea typeface="宋体" pitchFamily="2" charset="-122"/>
              </a:rPr>
              <a:t>7.1 </a:t>
            </a:r>
            <a:r>
              <a:rPr lang="zh-CN" altLang="en-US" sz="1800" dirty="0">
                <a:solidFill>
                  <a:schemeClr val="tx1"/>
                </a:solidFill>
                <a:latin typeface="宋体" pitchFamily="2" charset="-122"/>
                <a:ea typeface="宋体" pitchFamily="2" charset="-122"/>
              </a:rPr>
              <a:t>数据访问层技术简介</a:t>
            </a:r>
            <a:endParaRPr lang="en-US" altLang="zh-CN" sz="1800" dirty="0">
              <a:solidFill>
                <a:schemeClr val="tx1"/>
              </a:solidFill>
              <a:latin typeface="宋体" pitchFamily="2" charset="-122"/>
              <a:ea typeface="宋体" pitchFamily="2" charset="-122"/>
            </a:endParaRPr>
          </a:p>
          <a:p>
            <a:pPr algn="l">
              <a:lnSpc>
                <a:spcPct val="150000"/>
              </a:lnSpc>
              <a:spcBef>
                <a:spcPts val="30"/>
              </a:spcBef>
              <a:spcAft>
                <a:spcPts val="0"/>
              </a:spcAft>
              <a:buClr>
                <a:schemeClr val="tx1"/>
              </a:buClr>
              <a:buSzPct val="75000"/>
              <a:buNone/>
            </a:pPr>
            <a:r>
              <a:rPr lang="en-US" altLang="zh-CN" sz="1800" dirty="0">
                <a:solidFill>
                  <a:schemeClr val="tx1"/>
                </a:solidFill>
                <a:latin typeface="宋体" pitchFamily="2" charset="-122"/>
                <a:ea typeface="宋体" pitchFamily="2" charset="-122"/>
                <a:sym typeface="+mn-ea"/>
              </a:rPr>
              <a:t>7.2 </a:t>
            </a:r>
            <a:r>
              <a:rPr lang="en-US" altLang="zh-CN" sz="1800" dirty="0" err="1">
                <a:solidFill>
                  <a:schemeClr val="tx1"/>
                </a:solidFill>
                <a:latin typeface="宋体" pitchFamily="2" charset="-122"/>
                <a:ea typeface="宋体" pitchFamily="2" charset="-122"/>
                <a:sym typeface="+mn-ea"/>
              </a:rPr>
              <a:t>MyBatis </a:t>
            </a:r>
            <a:r>
              <a:rPr lang="en-US" sz="1800" dirty="0" err="1">
                <a:solidFill>
                  <a:schemeClr val="tx1"/>
                </a:solidFill>
                <a:latin typeface="宋体" pitchFamily="2" charset="-122"/>
                <a:ea typeface="宋体" pitchFamily="2" charset="-122"/>
                <a:sym typeface="+mn-ea"/>
              </a:rPr>
              <a:t>Plus</a:t>
            </a:r>
            <a:endParaRPr lang="zh-CN" altLang="en-US" sz="1800" dirty="0" err="1">
              <a:solidFill>
                <a:schemeClr val="tx1"/>
              </a:solidFill>
              <a:latin typeface="宋体" pitchFamily="2" charset="-122"/>
              <a:ea typeface="宋体" pitchFamily="2" charset="-122"/>
              <a:sym typeface="+mn-ea"/>
            </a:endParaRPr>
          </a:p>
          <a:p>
            <a:pPr algn="l">
              <a:lnSpc>
                <a:spcPct val="150000"/>
              </a:lnSpc>
              <a:spcBef>
                <a:spcPts val="30"/>
              </a:spcBef>
              <a:spcAft>
                <a:spcPts val="0"/>
              </a:spcAft>
              <a:buClr>
                <a:schemeClr val="tx1"/>
              </a:buClr>
              <a:buSzPct val="75000"/>
              <a:buFont typeface="Wingdings" panose="05000000000000000000" charset="0"/>
              <a:buChar char=""/>
            </a:pPr>
            <a:r>
              <a:rPr lang="en-US" altLang="zh-CN" sz="1800" b="0" dirty="0">
                <a:solidFill>
                  <a:schemeClr val="tx1"/>
                </a:solidFill>
                <a:latin typeface="宋体" pitchFamily="2" charset="-122"/>
                <a:ea typeface="宋体" pitchFamily="2" charset="-122"/>
                <a:sym typeface="+mn-ea"/>
              </a:rPr>
              <a:t> 7.2.1 MyBatis</a:t>
            </a:r>
            <a:r>
              <a:rPr lang="zh-CN" altLang="en-US" sz="1800" b="0" dirty="0">
                <a:solidFill>
                  <a:schemeClr val="tx1"/>
                </a:solidFill>
                <a:latin typeface="宋体" pitchFamily="2" charset="-122"/>
                <a:ea typeface="宋体" pitchFamily="2" charset="-122"/>
                <a:sym typeface="+mn-ea"/>
              </a:rPr>
              <a:t>与</a:t>
            </a:r>
            <a:r>
              <a:rPr lang="en-US" altLang="zh-CN" sz="1800" b="0" dirty="0">
                <a:solidFill>
                  <a:schemeClr val="tx1"/>
                </a:solidFill>
                <a:latin typeface="宋体" pitchFamily="2" charset="-122"/>
                <a:ea typeface="宋体" pitchFamily="2" charset="-122"/>
                <a:sym typeface="+mn-ea"/>
              </a:rPr>
              <a:t>MyBatis Plus</a:t>
            </a:r>
            <a:r>
              <a:rPr lang="zh-CN" altLang="en-US" sz="1800" b="0" dirty="0">
                <a:solidFill>
                  <a:schemeClr val="tx1"/>
                </a:solidFill>
                <a:latin typeface="宋体" pitchFamily="2" charset="-122"/>
                <a:ea typeface="宋体" pitchFamily="2" charset="-122"/>
                <a:sym typeface="+mn-ea"/>
              </a:rPr>
              <a:t>简介</a:t>
            </a:r>
            <a:endParaRPr lang="zh-CN" altLang="en-US" sz="1800" b="0" dirty="0">
              <a:solidFill>
                <a:schemeClr val="tx1"/>
              </a:solidFill>
              <a:latin typeface="宋体" pitchFamily="2" charset="-122"/>
              <a:ea typeface="宋体" pitchFamily="2" charset="-122"/>
              <a:sym typeface="+mn-ea"/>
            </a:endParaRPr>
          </a:p>
          <a:p>
            <a:pPr algn="l">
              <a:lnSpc>
                <a:spcPct val="150000"/>
              </a:lnSpc>
              <a:spcBef>
                <a:spcPts val="30"/>
              </a:spcBef>
              <a:spcAft>
                <a:spcPts val="0"/>
              </a:spcAft>
              <a:buClr>
                <a:schemeClr val="tx1"/>
              </a:buClr>
              <a:buSzPct val="75000"/>
              <a:buFont typeface="Wingdings" panose="05000000000000000000" charset="0"/>
              <a:buChar char=""/>
            </a:pPr>
            <a:r>
              <a:rPr lang="zh-CN" altLang="en-US" sz="1800" b="0" dirty="0">
                <a:solidFill>
                  <a:schemeClr val="tx1"/>
                </a:solidFill>
                <a:latin typeface="宋体" pitchFamily="2" charset="-122"/>
                <a:ea typeface="宋体" pitchFamily="2" charset="-122"/>
                <a:sym typeface="+mn-ea"/>
              </a:rPr>
              <a:t> </a:t>
            </a:r>
            <a:r>
              <a:rPr lang="en-US" altLang="zh-CN" sz="1800" b="0" dirty="0">
                <a:solidFill>
                  <a:schemeClr val="tx1"/>
                </a:solidFill>
                <a:latin typeface="宋体" pitchFamily="2" charset="-122"/>
                <a:ea typeface="宋体" pitchFamily="2" charset="-122"/>
                <a:sym typeface="+mn-ea"/>
              </a:rPr>
              <a:t>7.2.2 MyBatis Plus</a:t>
            </a:r>
            <a:r>
              <a:rPr lang="zh-CN" altLang="en-US" sz="1800" b="0" dirty="0">
                <a:solidFill>
                  <a:schemeClr val="tx1"/>
                </a:solidFill>
                <a:latin typeface="宋体" pitchFamily="2" charset="-122"/>
                <a:ea typeface="宋体" pitchFamily="2" charset="-122"/>
                <a:sym typeface="+mn-ea"/>
              </a:rPr>
              <a:t>入门</a:t>
            </a:r>
            <a:r>
              <a:rPr lang="zh-CN" altLang="en-US" sz="1800" b="0" dirty="0">
                <a:solidFill>
                  <a:schemeClr val="tx1"/>
                </a:solidFill>
                <a:latin typeface="宋体" pitchFamily="2" charset="-122"/>
                <a:ea typeface="宋体" pitchFamily="2" charset="-122"/>
                <a:sym typeface="+mn-ea"/>
              </a:rPr>
              <a:t>示例</a:t>
            </a:r>
            <a:endParaRPr lang="zh-CN" altLang="en-US" sz="1800" b="0" dirty="0">
              <a:solidFill>
                <a:schemeClr val="tx1"/>
              </a:solidFill>
              <a:latin typeface="宋体" pitchFamily="2" charset="-122"/>
              <a:ea typeface="宋体" pitchFamily="2" charset="-122"/>
              <a:sym typeface="+mn-ea"/>
            </a:endParaRPr>
          </a:p>
          <a:p>
            <a:pPr algn="l">
              <a:lnSpc>
                <a:spcPct val="150000"/>
              </a:lnSpc>
              <a:spcBef>
                <a:spcPts val="30"/>
              </a:spcBef>
              <a:spcAft>
                <a:spcPts val="0"/>
              </a:spcAft>
              <a:buClr>
                <a:schemeClr val="tx1"/>
              </a:buClr>
              <a:buSzPct val="75000"/>
              <a:buFont typeface="Wingdings" panose="05000000000000000000" charset="0"/>
              <a:buChar char=""/>
            </a:pPr>
            <a:r>
              <a:rPr lang="en-US" altLang="zh-CN" sz="1800" b="0" dirty="0">
                <a:solidFill>
                  <a:schemeClr val="tx1"/>
                </a:solidFill>
                <a:latin typeface="宋体" pitchFamily="2" charset="-122"/>
                <a:ea typeface="宋体" pitchFamily="2" charset="-122"/>
                <a:sym typeface="+mn-ea"/>
              </a:rPr>
              <a:t> 7.2.3 </a:t>
            </a:r>
            <a:r>
              <a:rPr lang="zh-CN" altLang="en-US" sz="1800" b="0" dirty="0">
                <a:solidFill>
                  <a:schemeClr val="tx1"/>
                </a:solidFill>
                <a:latin typeface="宋体" pitchFamily="2" charset="-122"/>
                <a:ea typeface="宋体" pitchFamily="2" charset="-122"/>
                <a:sym typeface="+mn-ea"/>
              </a:rPr>
              <a:t>通用</a:t>
            </a:r>
            <a:r>
              <a:rPr lang="en-US" altLang="zh-CN" sz="1800" b="0" dirty="0">
                <a:solidFill>
                  <a:schemeClr val="tx1"/>
                </a:solidFill>
                <a:latin typeface="宋体" pitchFamily="2" charset="-122"/>
                <a:ea typeface="宋体" pitchFamily="2" charset="-122"/>
                <a:sym typeface="+mn-ea"/>
              </a:rPr>
              <a:t>CRUD</a:t>
            </a:r>
            <a:r>
              <a:rPr lang="zh-CN" altLang="en-US" sz="1800" b="0" dirty="0">
                <a:solidFill>
                  <a:schemeClr val="tx1"/>
                </a:solidFill>
                <a:latin typeface="宋体" pitchFamily="2" charset="-122"/>
                <a:ea typeface="宋体" pitchFamily="2" charset="-122"/>
                <a:sym typeface="+mn-ea"/>
              </a:rPr>
              <a:t>接口</a:t>
            </a:r>
            <a:endParaRPr lang="zh-CN" altLang="en-US" sz="1800" b="0" dirty="0">
              <a:solidFill>
                <a:schemeClr val="tx1"/>
              </a:solidFill>
              <a:latin typeface="宋体" pitchFamily="2" charset="-122"/>
              <a:ea typeface="宋体" pitchFamily="2" charset="-122"/>
              <a:sym typeface="+mn-ea"/>
            </a:endParaRPr>
          </a:p>
          <a:p>
            <a:pPr algn="l">
              <a:lnSpc>
                <a:spcPct val="150000"/>
              </a:lnSpc>
              <a:spcBef>
                <a:spcPts val="30"/>
              </a:spcBef>
              <a:spcAft>
                <a:spcPts val="0"/>
              </a:spcAft>
              <a:buClr>
                <a:schemeClr val="tx1"/>
              </a:buClr>
              <a:buSzPct val="75000"/>
              <a:buFont typeface="Wingdings" panose="05000000000000000000" charset="0"/>
              <a:buChar char=""/>
            </a:pPr>
            <a:r>
              <a:rPr lang="en-US" altLang="zh-CN" sz="1800" b="0" dirty="0">
                <a:solidFill>
                  <a:schemeClr val="tx1"/>
                </a:solidFill>
                <a:latin typeface="宋体" pitchFamily="2" charset="-122"/>
                <a:ea typeface="宋体" pitchFamily="2" charset="-122"/>
                <a:sym typeface="+mn-ea"/>
              </a:rPr>
              <a:t> 7.2.4 </a:t>
            </a:r>
            <a:r>
              <a:rPr lang="zh-CN" altLang="en-US" sz="1800" b="0" dirty="0">
                <a:solidFill>
                  <a:schemeClr val="tx1"/>
                </a:solidFill>
                <a:latin typeface="宋体" pitchFamily="2" charset="-122"/>
                <a:ea typeface="宋体" pitchFamily="2" charset="-122"/>
                <a:sym typeface="+mn-ea"/>
              </a:rPr>
              <a:t>条件构造器</a:t>
            </a:r>
            <a:endParaRPr lang="zh-CN" altLang="en-US" sz="1800" b="0" dirty="0">
              <a:solidFill>
                <a:schemeClr val="tx1"/>
              </a:solidFill>
              <a:latin typeface="宋体" pitchFamily="2" charset="-122"/>
              <a:ea typeface="宋体" pitchFamily="2" charset="-122"/>
              <a:sym typeface="+mn-ea"/>
            </a:endParaRPr>
          </a:p>
          <a:p>
            <a:pPr algn="l">
              <a:lnSpc>
                <a:spcPct val="150000"/>
              </a:lnSpc>
              <a:spcBef>
                <a:spcPts val="30"/>
              </a:spcBef>
              <a:spcAft>
                <a:spcPts val="0"/>
              </a:spcAft>
              <a:buClr>
                <a:schemeClr val="tx1"/>
              </a:buClr>
              <a:buSzPct val="75000"/>
              <a:buNone/>
            </a:pPr>
            <a:r>
              <a:rPr lang="en-US" altLang="zh-CN" sz="1800" dirty="0">
                <a:solidFill>
                  <a:schemeClr val="tx1"/>
                </a:solidFill>
                <a:latin typeface="宋体" pitchFamily="2" charset="-122"/>
                <a:ea typeface="宋体" pitchFamily="2" charset="-122"/>
              </a:rPr>
              <a:t>7.3 </a:t>
            </a:r>
            <a:r>
              <a:rPr lang="en-US" altLang="zh-CN" sz="1800" dirty="0" err="1">
                <a:solidFill>
                  <a:schemeClr val="tx1"/>
                </a:solidFill>
                <a:latin typeface="宋体" pitchFamily="2" charset="-122"/>
                <a:ea typeface="宋体" pitchFamily="2" charset="-122"/>
              </a:rPr>
              <a:t>MyBatis</a:t>
            </a:r>
            <a:endParaRPr lang="en-US" altLang="zh-CN" sz="1800" dirty="0" err="1">
              <a:solidFill>
                <a:schemeClr val="tx1"/>
              </a:solidFill>
              <a:latin typeface="宋体" pitchFamily="2" charset="-122"/>
              <a:ea typeface="宋体" pitchFamily="2" charset="-122"/>
            </a:endParaRPr>
          </a:p>
          <a:p>
            <a:pPr algn="l">
              <a:lnSpc>
                <a:spcPct val="150000"/>
              </a:lnSpc>
              <a:spcBef>
                <a:spcPts val="30"/>
              </a:spcBef>
              <a:spcAft>
                <a:spcPts val="0"/>
              </a:spcAft>
              <a:buClr>
                <a:schemeClr val="tx1"/>
              </a:buClr>
              <a:buSzPct val="75000"/>
              <a:buFont typeface="Wingdings" panose="05000000000000000000" charset="0"/>
              <a:buChar char=""/>
            </a:pPr>
            <a:r>
              <a:rPr lang="en-US" altLang="zh-CN" sz="1800" b="0" dirty="0" err="1">
                <a:solidFill>
                  <a:schemeClr val="tx1"/>
                </a:solidFill>
                <a:latin typeface="宋体" pitchFamily="2" charset="-122"/>
                <a:ea typeface="宋体" pitchFamily="2" charset="-122"/>
              </a:rPr>
              <a:t> 7.3.1 </a:t>
            </a:r>
            <a:r>
              <a:rPr lang="en-US" altLang="zh-CN" sz="1800" b="0" dirty="0" err="1">
                <a:solidFill>
                  <a:schemeClr val="tx1"/>
                </a:solidFill>
                <a:latin typeface="宋体" pitchFamily="2" charset="-122"/>
                <a:ea typeface="宋体" pitchFamily="2" charset="-122"/>
                <a:sym typeface="+mn-ea"/>
              </a:rPr>
              <a:t>MyBatis</a:t>
            </a:r>
            <a:r>
              <a:rPr lang="zh-CN" altLang="en-US" sz="1800" b="0" dirty="0" err="1">
                <a:solidFill>
                  <a:schemeClr val="tx1"/>
                </a:solidFill>
                <a:latin typeface="宋体" pitchFamily="2" charset="-122"/>
                <a:ea typeface="宋体" pitchFamily="2" charset="-122"/>
              </a:rPr>
              <a:t>入门示例</a:t>
            </a:r>
            <a:endParaRPr lang="zh-CN" altLang="en-US" sz="1800" b="0" dirty="0" err="1">
              <a:solidFill>
                <a:schemeClr val="tx1"/>
              </a:solidFill>
              <a:latin typeface="宋体" pitchFamily="2" charset="-122"/>
              <a:ea typeface="宋体" pitchFamily="2" charset="-122"/>
            </a:endParaRPr>
          </a:p>
          <a:p>
            <a:pPr algn="l">
              <a:lnSpc>
                <a:spcPct val="150000"/>
              </a:lnSpc>
              <a:spcBef>
                <a:spcPts val="30"/>
              </a:spcBef>
              <a:spcAft>
                <a:spcPts val="0"/>
              </a:spcAft>
              <a:buClr>
                <a:schemeClr val="tx1"/>
              </a:buClr>
              <a:buSzPct val="75000"/>
              <a:buFont typeface="Wingdings" panose="05000000000000000000" charset="0"/>
              <a:buChar char=""/>
            </a:pPr>
            <a:r>
              <a:rPr lang="en-US" altLang="zh-CN" sz="1800" b="0" dirty="0" err="1">
                <a:solidFill>
                  <a:schemeClr val="tx1"/>
                </a:solidFill>
                <a:latin typeface="宋体" pitchFamily="2" charset="-122"/>
                <a:ea typeface="宋体" pitchFamily="2" charset="-122"/>
              </a:rPr>
              <a:t> 7.3.2 </a:t>
            </a:r>
            <a:r>
              <a:rPr lang="en-US" altLang="zh-CN" sz="1800" b="0" dirty="0" err="1">
                <a:solidFill>
                  <a:schemeClr val="tx1"/>
                </a:solidFill>
                <a:latin typeface="宋体" pitchFamily="2" charset="-122"/>
                <a:ea typeface="宋体" pitchFamily="2" charset="-122"/>
                <a:sym typeface="+mn-ea"/>
              </a:rPr>
              <a:t>MyBatis</a:t>
            </a:r>
            <a:r>
              <a:rPr lang="zh-CN" altLang="en-US" sz="1800" b="0" dirty="0" err="1">
                <a:solidFill>
                  <a:schemeClr val="tx1"/>
                </a:solidFill>
                <a:latin typeface="宋体" pitchFamily="2" charset="-122"/>
                <a:ea typeface="宋体" pitchFamily="2" charset="-122"/>
              </a:rPr>
              <a:t>映射器</a:t>
            </a:r>
            <a:endParaRPr lang="zh-CN" altLang="en-US" sz="1800" b="0" dirty="0" err="1">
              <a:solidFill>
                <a:schemeClr val="tx1"/>
              </a:solidFill>
              <a:latin typeface="宋体" pitchFamily="2" charset="-122"/>
              <a:ea typeface="宋体" pitchFamily="2" charset="-122"/>
            </a:endParaRPr>
          </a:p>
          <a:p>
            <a:pPr algn="l">
              <a:lnSpc>
                <a:spcPct val="150000"/>
              </a:lnSpc>
              <a:spcBef>
                <a:spcPts val="30"/>
              </a:spcBef>
              <a:spcAft>
                <a:spcPts val="0"/>
              </a:spcAft>
              <a:buClr>
                <a:schemeClr val="tx1"/>
              </a:buClr>
              <a:buSzPct val="75000"/>
              <a:buFont typeface="Wingdings" panose="05000000000000000000" charset="0"/>
              <a:buChar char=""/>
            </a:pPr>
            <a:r>
              <a:rPr lang="en-US" altLang="zh-CN" sz="1800" b="0" dirty="0" err="1">
                <a:solidFill>
                  <a:schemeClr val="tx1"/>
                </a:solidFill>
                <a:latin typeface="宋体" pitchFamily="2" charset="-122"/>
                <a:ea typeface="宋体" pitchFamily="2" charset="-122"/>
              </a:rPr>
              <a:t> 7.3.4 </a:t>
            </a:r>
            <a:r>
              <a:rPr lang="zh-CN" altLang="en-US" sz="1800" b="0" dirty="0" err="1">
                <a:solidFill>
                  <a:schemeClr val="tx1"/>
                </a:solidFill>
                <a:latin typeface="宋体" pitchFamily="2" charset="-122"/>
                <a:ea typeface="宋体" pitchFamily="2" charset="-122"/>
              </a:rPr>
              <a:t>动态</a:t>
            </a:r>
            <a:r>
              <a:rPr lang="en-US" altLang="zh-CN" sz="1800" b="0" dirty="0" err="1">
                <a:solidFill>
                  <a:schemeClr val="tx1"/>
                </a:solidFill>
                <a:latin typeface="宋体" pitchFamily="2" charset="-122"/>
                <a:ea typeface="宋体" pitchFamily="2" charset="-122"/>
              </a:rPr>
              <a:t>SQL</a:t>
            </a:r>
            <a:endParaRPr lang="en-US" altLang="zh-CN" sz="1800" b="0" dirty="0">
              <a:solidFill>
                <a:schemeClr val="tx1"/>
              </a:solidFill>
              <a:latin typeface="宋体" pitchFamily="2" charset="-122"/>
              <a:ea typeface="宋体" pitchFamily="2" charset="-122"/>
            </a:endParaRPr>
          </a:p>
          <a:p>
            <a:pPr algn="l">
              <a:lnSpc>
                <a:spcPct val="150000"/>
              </a:lnSpc>
              <a:spcBef>
                <a:spcPts val="30"/>
              </a:spcBef>
              <a:spcAft>
                <a:spcPts val="0"/>
              </a:spcAft>
              <a:buClr>
                <a:schemeClr val="tx1"/>
              </a:buClr>
              <a:buSzPct val="75000"/>
              <a:buNone/>
            </a:pPr>
            <a:r>
              <a:rPr lang="en-US" altLang="zh-CN" sz="1800" dirty="0">
                <a:solidFill>
                  <a:schemeClr val="tx1"/>
                </a:solidFill>
                <a:latin typeface="宋体" pitchFamily="2" charset="-122"/>
                <a:ea typeface="宋体" pitchFamily="2" charset="-122"/>
              </a:rPr>
              <a:t>7.4 JPA(</a:t>
            </a:r>
            <a:r>
              <a:rPr lang="zh-CN" altLang="en-US" sz="1800" dirty="0">
                <a:solidFill>
                  <a:schemeClr val="tx1"/>
                </a:solidFill>
                <a:latin typeface="宋体" pitchFamily="2" charset="-122"/>
                <a:ea typeface="宋体" pitchFamily="2" charset="-122"/>
              </a:rPr>
              <a:t>简要了解）</a:t>
            </a:r>
            <a:endParaRPr lang="zh-CN" altLang="en-US" sz="1800" dirty="0">
              <a:solidFill>
                <a:schemeClr val="tx1"/>
              </a:solidFill>
              <a:latin typeface="宋体" pitchFamily="2" charset="-122"/>
              <a:ea typeface="宋体" pitchFamily="2" charset="-122"/>
            </a:endParaRPr>
          </a:p>
        </p:txBody>
      </p:sp>
      <p:pic>
        <p:nvPicPr>
          <p:cNvPr id="1026" name="Picture 2" descr="MyBatis log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86480" y="5498465"/>
            <a:ext cx="2846705" cy="71628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hero"/>
          <p:cNvSpPr>
            <a:spLocks noChangeAspect="1" noChangeArrowheads="1"/>
          </p:cNvSpPr>
          <p:nvPr/>
        </p:nvSpPr>
        <p:spPr bwMode="auto">
          <a:xfrm>
            <a:off x="327025" y="-4492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AutoShape 6" descr="https://mp.baomidou.com/img/relationship-with-mybatis.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https://mp.baomidou.com/img/relationship-with-mybatis.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6575841" y="5399922"/>
            <a:ext cx="2570206" cy="913290"/>
          </a:xfrm>
          <a:prstGeom prst="rect">
            <a:avLst/>
          </a:prstGeom>
        </p:spPr>
      </p:pic>
      <p:pic>
        <p:nvPicPr>
          <p:cNvPr id="1036" name="Picture 12" descr="See the source imag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9050" y="5278120"/>
            <a:ext cx="3134360" cy="109982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4898782" y="1824805"/>
            <a:ext cx="5821391" cy="304691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553085"/>
          </a:xfrm>
          <a:prstGeom prst="rect">
            <a:avLst/>
          </a:prstGeom>
        </p:spPr>
        <p:txBody>
          <a:bodyPr wrap="square">
            <a:spAutoFit/>
          </a:bodyPr>
          <a:lstStyle/>
          <a:p>
            <a:pPr>
              <a:lnSpc>
                <a:spcPct val="150000"/>
              </a:lnSpc>
            </a:pPr>
            <a:r>
              <a:rPr lang="zh-CN" altLang="en-US" sz="2000" dirty="0"/>
              <a:t>示例程序</a:t>
            </a:r>
            <a:r>
              <a:rPr lang="en-US" altLang="zh-CN" sz="2000" dirty="0"/>
              <a:t>mybatis-plus-demo-todo</a:t>
            </a:r>
            <a:endParaRPr lang="en-US" altLang="zh-CN" sz="2000" dirty="0"/>
          </a:p>
        </p:txBody>
      </p:sp>
      <p:sp>
        <p:nvSpPr>
          <p:cNvPr id="3" name="文本框 2"/>
          <p:cNvSpPr txBox="1"/>
          <p:nvPr/>
        </p:nvSpPr>
        <p:spPr>
          <a:xfrm>
            <a:off x="5768975" y="1335405"/>
            <a:ext cx="6254750" cy="368300"/>
          </a:xfrm>
          <a:prstGeom prst="rect">
            <a:avLst/>
          </a:prstGeom>
          <a:noFill/>
        </p:spPr>
        <p:txBody>
          <a:bodyPr wrap="square" rtlCol="0" anchor="t">
            <a:spAutoFit/>
          </a:bodyPr>
          <a:p>
            <a:r>
              <a:rPr lang="zh-CN" altLang="en-US">
                <a:hlinkClick r:id="rId1" action="ppaction://hlinkfile"/>
              </a:rPr>
              <a:t>https://gitee.com/buptnetwork/mybatis-plus-demo-todo</a:t>
            </a:r>
            <a:endParaRPr lang="zh-CN" altLang="en-US"/>
          </a:p>
        </p:txBody>
      </p:sp>
      <p:pic>
        <p:nvPicPr>
          <p:cNvPr id="2" name="图片 1"/>
          <p:cNvPicPr>
            <a:picLocks noChangeAspect="1"/>
          </p:cNvPicPr>
          <p:nvPr/>
        </p:nvPicPr>
        <p:blipFill>
          <a:blip r:embed="rId2"/>
          <a:stretch>
            <a:fillRect/>
          </a:stretch>
        </p:blipFill>
        <p:spPr>
          <a:xfrm>
            <a:off x="1377950" y="2057400"/>
            <a:ext cx="9436100" cy="3898900"/>
          </a:xfrm>
          <a:prstGeom prst="rect">
            <a:avLst/>
          </a:prstGeom>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553085"/>
          </a:xfrm>
          <a:prstGeom prst="rect">
            <a:avLst/>
          </a:prstGeom>
        </p:spPr>
        <p:txBody>
          <a:bodyPr wrap="square">
            <a:spAutoFit/>
          </a:bodyPr>
          <a:lstStyle/>
          <a:p>
            <a:pPr>
              <a:lnSpc>
                <a:spcPct val="150000"/>
              </a:lnSpc>
            </a:pPr>
            <a:r>
              <a:rPr lang="zh-CN" altLang="en-US" sz="2000" dirty="0"/>
              <a:t>示例程序</a:t>
            </a:r>
            <a:r>
              <a:rPr lang="en-US" altLang="zh-CN" sz="2000" dirty="0"/>
              <a:t>mybatis-plus-demo-todo</a:t>
            </a:r>
            <a:endParaRPr lang="en-US" altLang="zh-CN" sz="2000" dirty="0"/>
          </a:p>
        </p:txBody>
      </p:sp>
      <p:sp>
        <p:nvSpPr>
          <p:cNvPr id="5" name="Rectangle 1"/>
          <p:cNvSpPr>
            <a:spLocks noChangeArrowheads="1"/>
          </p:cNvSpPr>
          <p:nvPr/>
        </p:nvSpPr>
        <p:spPr bwMode="auto">
          <a:xfrm>
            <a:off x="2189166" y="2380425"/>
            <a:ext cx="5939155" cy="2399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000000"/>
                </a:solidFill>
                <a:effectLst/>
                <a:latin typeface="Consolas" panose="020B0609020204030204" pitchFamily="49" charset="0"/>
              </a:rPr>
              <a:t>&lt;</a:t>
            </a:r>
            <a:r>
              <a:rPr kumimoji="0" lang="zh-CN" altLang="zh-CN" b="1" i="0" u="none" strike="noStrike" cap="none" normalizeH="0" baseline="0" dirty="0">
                <a:ln>
                  <a:noFill/>
                </a:ln>
                <a:solidFill>
                  <a:srgbClr val="000080"/>
                </a:solidFill>
                <a:effectLst/>
                <a:latin typeface="Consolas" panose="020B0609020204030204" pitchFamily="49" charset="0"/>
              </a:rPr>
              <a:t>dependency</a:t>
            </a:r>
            <a:r>
              <a:rPr kumimoji="0" lang="zh-CN" altLang="zh-CN" b="0" i="0" u="none" strike="noStrike" cap="none" normalizeH="0" baseline="0" dirty="0">
                <a:ln>
                  <a:noFill/>
                </a:ln>
                <a:solidFill>
                  <a:srgbClr val="000000"/>
                </a:solidFill>
                <a:effectLst/>
                <a:latin typeface="Consolas" panose="020B0609020204030204" pitchFamily="49" charset="0"/>
              </a:rPr>
              <a:t>&gt;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    &lt;</a:t>
            </a:r>
            <a:r>
              <a:rPr kumimoji="0" lang="zh-CN" altLang="zh-CN" b="1" i="0" u="none" strike="noStrike" cap="none" normalizeH="0" baseline="0" dirty="0">
                <a:ln>
                  <a:noFill/>
                </a:ln>
                <a:solidFill>
                  <a:srgbClr val="000080"/>
                </a:solidFill>
                <a:effectLst/>
                <a:latin typeface="Consolas" panose="020B0609020204030204" pitchFamily="49" charset="0"/>
              </a:rPr>
              <a:t>groupId</a:t>
            </a:r>
            <a:r>
              <a:rPr kumimoji="0" lang="zh-CN" altLang="zh-CN" b="0" i="0" u="none" strike="noStrike" cap="none" normalizeH="0" baseline="0" dirty="0">
                <a:ln>
                  <a:noFill/>
                </a:ln>
                <a:solidFill>
                  <a:srgbClr val="000000"/>
                </a:solidFill>
                <a:effectLst/>
                <a:latin typeface="Consolas" panose="020B0609020204030204" pitchFamily="49" charset="0"/>
              </a:rPr>
              <a:t>&gt;com.baomidou&lt;/</a:t>
            </a:r>
            <a:r>
              <a:rPr kumimoji="0" lang="zh-CN" altLang="zh-CN" b="1" i="0" u="none" strike="noStrike" cap="none" normalizeH="0" baseline="0" dirty="0">
                <a:ln>
                  <a:noFill/>
                </a:ln>
                <a:solidFill>
                  <a:srgbClr val="000080"/>
                </a:solidFill>
                <a:effectLst/>
                <a:latin typeface="Consolas" panose="020B0609020204030204" pitchFamily="49" charset="0"/>
              </a:rPr>
              <a:t>groupId</a:t>
            </a:r>
            <a:r>
              <a:rPr kumimoji="0" lang="zh-CN" altLang="zh-CN" b="0" i="0" u="none" strike="noStrike" cap="none" normalizeH="0" baseline="0" dirty="0">
                <a:ln>
                  <a:noFill/>
                </a:ln>
                <a:solidFill>
                  <a:srgbClr val="000000"/>
                </a:solidFill>
                <a:effectLst/>
                <a:latin typeface="Consolas" panose="020B0609020204030204" pitchFamily="49" charset="0"/>
              </a:rPr>
              <a:t>&gt;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    &lt;</a:t>
            </a:r>
            <a:r>
              <a:rPr kumimoji="0" lang="zh-CN" altLang="zh-CN" b="1" i="0" u="none" strike="noStrike" cap="none" normalizeH="0" baseline="0" dirty="0">
                <a:ln>
                  <a:noFill/>
                </a:ln>
                <a:solidFill>
                  <a:srgbClr val="000080"/>
                </a:solidFill>
                <a:effectLst/>
                <a:latin typeface="Consolas" panose="020B0609020204030204" pitchFamily="49" charset="0"/>
              </a:rPr>
              <a:t>artifactId</a:t>
            </a:r>
            <a:r>
              <a:rPr kumimoji="0" lang="zh-CN" altLang="zh-CN" b="0" i="0" u="none" strike="noStrike" cap="none" normalizeH="0" baseline="0" dirty="0">
                <a:ln>
                  <a:noFill/>
                </a:ln>
                <a:solidFill>
                  <a:srgbClr val="000000"/>
                </a:solidFill>
                <a:effectLst/>
                <a:latin typeface="Consolas" panose="020B0609020204030204" pitchFamily="49" charset="0"/>
              </a:rPr>
              <a:t>&gt;mybatis-plus-boot-starter&lt;/</a:t>
            </a:r>
            <a:r>
              <a:rPr kumimoji="0" lang="zh-CN" altLang="zh-CN" b="1" i="0" u="none" strike="noStrike" cap="none" normalizeH="0" baseline="0" dirty="0">
                <a:ln>
                  <a:noFill/>
                </a:ln>
                <a:solidFill>
                  <a:srgbClr val="000080"/>
                </a:solidFill>
                <a:effectLst/>
                <a:latin typeface="Consolas" panose="020B0609020204030204" pitchFamily="49" charset="0"/>
              </a:rPr>
              <a:t>artifactId</a:t>
            </a:r>
            <a:r>
              <a:rPr kumimoji="0" lang="zh-CN" altLang="zh-CN" b="0" i="0" u="none" strike="noStrike" cap="none" normalizeH="0" baseline="0" dirty="0">
                <a:ln>
                  <a:noFill/>
                </a:ln>
                <a:solidFill>
                  <a:srgbClr val="000000"/>
                </a:solidFill>
                <a:effectLst/>
                <a:latin typeface="Consolas" panose="020B0609020204030204" pitchFamily="49" charset="0"/>
              </a:rPr>
              <a:t>&gt;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    &lt;</a:t>
            </a:r>
            <a:r>
              <a:rPr kumimoji="0" lang="zh-CN" altLang="zh-CN" b="1" i="0" u="none" strike="noStrike" cap="none" normalizeH="0" baseline="0" dirty="0">
                <a:ln>
                  <a:noFill/>
                </a:ln>
                <a:solidFill>
                  <a:srgbClr val="000080"/>
                </a:solidFill>
                <a:effectLst/>
                <a:latin typeface="Consolas" panose="020B0609020204030204" pitchFamily="49" charset="0"/>
              </a:rPr>
              <a:t>version</a:t>
            </a:r>
            <a:r>
              <a:rPr kumimoji="0" lang="zh-CN" altLang="zh-CN" b="0" i="0" u="none" strike="noStrike" cap="none" normalizeH="0" baseline="0" dirty="0">
                <a:ln>
                  <a:noFill/>
                </a:ln>
                <a:solidFill>
                  <a:srgbClr val="000000"/>
                </a:solidFill>
                <a:effectLst/>
                <a:latin typeface="Consolas" panose="020B0609020204030204" pitchFamily="49" charset="0"/>
              </a:rPr>
              <a:t>&gt;3.</a:t>
            </a:r>
            <a:r>
              <a:rPr kumimoji="0" lang="en-US" altLang="zh-CN" b="0" i="0" u="none" strike="noStrike" cap="none" normalizeH="0" baseline="0" dirty="0">
                <a:ln>
                  <a:noFill/>
                </a:ln>
                <a:solidFill>
                  <a:srgbClr val="000000"/>
                </a:solidFill>
                <a:effectLst/>
                <a:latin typeface="Consolas" panose="020B0609020204030204" pitchFamily="49" charset="0"/>
              </a:rPr>
              <a:t>7.2</a:t>
            </a:r>
            <a:r>
              <a:rPr kumimoji="0" lang="zh-CN" altLang="zh-CN" b="0" i="0" u="none" strike="noStrike" cap="none" normalizeH="0" baseline="0" dirty="0">
                <a:ln>
                  <a:noFill/>
                </a:ln>
                <a:solidFill>
                  <a:srgbClr val="000000"/>
                </a:solidFill>
                <a:effectLst/>
                <a:latin typeface="Consolas" panose="020B0609020204030204" pitchFamily="49" charset="0"/>
              </a:rPr>
              <a:t>&lt;/</a:t>
            </a:r>
            <a:r>
              <a:rPr kumimoji="0" lang="zh-CN" altLang="zh-CN" b="1" i="0" u="none" strike="noStrike" cap="none" normalizeH="0" baseline="0" dirty="0">
                <a:ln>
                  <a:noFill/>
                </a:ln>
                <a:solidFill>
                  <a:srgbClr val="000080"/>
                </a:solidFill>
                <a:effectLst/>
                <a:latin typeface="Consolas" panose="020B0609020204030204" pitchFamily="49" charset="0"/>
              </a:rPr>
              <a:t>version</a:t>
            </a:r>
            <a:r>
              <a:rPr kumimoji="0" lang="zh-CN" altLang="zh-CN" b="0" i="0" u="none" strike="noStrike" cap="none" normalizeH="0" baseline="0" dirty="0">
                <a:ln>
                  <a:noFill/>
                </a:ln>
                <a:solidFill>
                  <a:srgbClr val="000000"/>
                </a:solidFill>
                <a:effectLst/>
                <a:latin typeface="Consolas" panose="020B0609020204030204" pitchFamily="49" charset="0"/>
              </a:rPr>
              <a:t>&gt;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&lt;/</a:t>
            </a:r>
            <a:r>
              <a:rPr kumimoji="0" lang="zh-CN" altLang="zh-CN" b="1" i="0" u="none" strike="noStrike" cap="none" normalizeH="0" baseline="0" dirty="0">
                <a:ln>
                  <a:noFill/>
                </a:ln>
                <a:solidFill>
                  <a:srgbClr val="000080"/>
                </a:solidFill>
                <a:effectLst/>
                <a:latin typeface="Consolas" panose="020B0609020204030204" pitchFamily="49" charset="0"/>
              </a:rPr>
              <a:t>dependency</a:t>
            </a:r>
            <a:r>
              <a:rPr kumimoji="0" lang="zh-CN" altLang="zh-CN" b="0" i="0" u="none" strike="noStrike" cap="none" normalizeH="0" baseline="0" dirty="0">
                <a:ln>
                  <a:noFill/>
                </a:ln>
                <a:solidFill>
                  <a:srgbClr val="000000"/>
                </a:solidFill>
                <a:effectLst/>
                <a:latin typeface="Consolas" panose="020B0609020204030204" pitchFamily="49" charset="0"/>
              </a:rPr>
              <a:t>&gt;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pic>
        <p:nvPicPr>
          <p:cNvPr id="2" name="图片 1"/>
          <p:cNvPicPr>
            <a:picLocks noChangeAspect="1"/>
          </p:cNvPicPr>
          <p:nvPr/>
        </p:nvPicPr>
        <p:blipFill>
          <a:blip r:embed="rId1"/>
          <a:stretch>
            <a:fillRect/>
          </a:stretch>
        </p:blipFill>
        <p:spPr>
          <a:xfrm>
            <a:off x="1111250" y="1974215"/>
            <a:ext cx="9970135" cy="4597400"/>
          </a:xfrm>
          <a:prstGeom prst="rect">
            <a:avLst/>
          </a:prstGeom>
        </p:spPr>
      </p:pic>
      <p:sp>
        <p:nvSpPr>
          <p:cNvPr id="3" name="文本框 2"/>
          <p:cNvSpPr txBox="1"/>
          <p:nvPr/>
        </p:nvSpPr>
        <p:spPr>
          <a:xfrm>
            <a:off x="5768975" y="1335405"/>
            <a:ext cx="6254750" cy="368300"/>
          </a:xfrm>
          <a:prstGeom prst="rect">
            <a:avLst/>
          </a:prstGeom>
          <a:noFill/>
        </p:spPr>
        <p:txBody>
          <a:bodyPr wrap="square" rtlCol="0" anchor="t">
            <a:spAutoFit/>
          </a:bodyPr>
          <a:p>
            <a:r>
              <a:rPr lang="zh-CN" altLang="en-US">
                <a:hlinkClick r:id="rId2" action="ppaction://hlinkfile"/>
              </a:rPr>
              <a:t>https://gitee.com/buptnetwork/mybatis-plus-demo-todo</a:t>
            </a:r>
            <a:endParaRPr lang="zh-CN" altLang="en-US"/>
          </a:p>
        </p:txBody>
      </p:sp>
      <p:cxnSp>
        <p:nvCxnSpPr>
          <p:cNvPr id="4" name="直接箭头连接符 3"/>
          <p:cNvCxnSpPr/>
          <p:nvPr/>
        </p:nvCxnSpPr>
        <p:spPr>
          <a:xfrm flipH="1">
            <a:off x="9272270" y="3479800"/>
            <a:ext cx="4191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723120" y="3268345"/>
            <a:ext cx="2256790" cy="737235"/>
          </a:xfrm>
          <a:prstGeom prst="rect">
            <a:avLst/>
          </a:prstGeom>
          <a:noFill/>
        </p:spPr>
        <p:txBody>
          <a:bodyPr wrap="square" rtlCol="0">
            <a:spAutoFit/>
          </a:bodyPr>
          <a:p>
            <a:r>
              <a:rPr lang="zh-CN" altLang="en-US" sz="1400">
                <a:solidFill>
                  <a:srgbClr val="FF0000"/>
                </a:solidFill>
              </a:rPr>
              <a:t>提供了一系列注解，简化</a:t>
            </a:r>
            <a:r>
              <a:rPr lang="en-US" altLang="zh-CN" sz="1400">
                <a:solidFill>
                  <a:srgbClr val="FF0000"/>
                </a:solidFill>
              </a:rPr>
              <a:t>Java</a:t>
            </a:r>
            <a:r>
              <a:rPr lang="zh-CN" altLang="en-US" sz="1400">
                <a:solidFill>
                  <a:srgbClr val="FF0000"/>
                </a:solidFill>
              </a:rPr>
              <a:t>类中繁琐的样板代码，如</a:t>
            </a:r>
            <a:r>
              <a:rPr lang="en-US" altLang="zh-CN" sz="1400">
                <a:solidFill>
                  <a:srgbClr val="FF0000"/>
                </a:solidFill>
              </a:rPr>
              <a:t>set/get</a:t>
            </a:r>
            <a:r>
              <a:rPr lang="zh-CN" altLang="en-US" sz="1400">
                <a:solidFill>
                  <a:srgbClr val="FF0000"/>
                </a:solidFill>
              </a:rPr>
              <a:t>等</a:t>
            </a:r>
            <a:endParaRPr lang="zh-CN" altLang="en-US" sz="1400">
              <a:solidFill>
                <a:srgbClr val="FF0000"/>
              </a:solidFill>
            </a:endParaRPr>
          </a:p>
        </p:txBody>
      </p:sp>
      <p:cxnSp>
        <p:nvCxnSpPr>
          <p:cNvPr id="7" name="直接箭头连接符 6"/>
          <p:cNvCxnSpPr/>
          <p:nvPr/>
        </p:nvCxnSpPr>
        <p:spPr>
          <a:xfrm flipH="1">
            <a:off x="9678670" y="6121400"/>
            <a:ext cx="812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681085" y="6222365"/>
            <a:ext cx="3342640" cy="521970"/>
          </a:xfrm>
          <a:prstGeom prst="rect">
            <a:avLst/>
          </a:prstGeom>
          <a:noFill/>
        </p:spPr>
        <p:txBody>
          <a:bodyPr wrap="square" rtlCol="0">
            <a:spAutoFit/>
          </a:bodyPr>
          <a:p>
            <a:r>
              <a:rPr lang="zh-CN" altLang="en-US" sz="1400"/>
              <a:t>用于</a:t>
            </a:r>
            <a:r>
              <a:rPr lang="zh-CN" altLang="en-US" sz="1400">
                <a:solidFill>
                  <a:srgbClr val="FF0000"/>
                </a:solidFill>
              </a:rPr>
              <a:t>开发测试的小型嵌入式数据库</a:t>
            </a:r>
            <a:r>
              <a:rPr lang="zh-CN" altLang="en-US" sz="1400"/>
              <a:t>，也可勾选</a:t>
            </a:r>
            <a:r>
              <a:rPr lang="en-US" altLang="zh-CN" sz="1400"/>
              <a:t>MySQL Database</a:t>
            </a:r>
            <a:endParaRPr lang="en-US" altLang="zh-CN" sz="1400"/>
          </a:p>
        </p:txBody>
      </p:sp>
      <p:cxnSp>
        <p:nvCxnSpPr>
          <p:cNvPr id="10" name="直接箭头连接符 9"/>
          <p:cNvCxnSpPr/>
          <p:nvPr/>
        </p:nvCxnSpPr>
        <p:spPr>
          <a:xfrm flipH="1">
            <a:off x="9818370" y="5003800"/>
            <a:ext cx="406400" cy="660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1014730"/>
          </a:xfrm>
          <a:prstGeom prst="rect">
            <a:avLst/>
          </a:prstGeom>
        </p:spPr>
        <p:txBody>
          <a:bodyPr wrap="square">
            <a:spAutoFit/>
          </a:bodyPr>
          <a:lstStyle/>
          <a:p>
            <a:pPr>
              <a:lnSpc>
                <a:spcPct val="150000"/>
              </a:lnSpc>
            </a:pPr>
            <a:r>
              <a:rPr lang="zh-CN" altLang="en-US" sz="2000" dirty="0">
                <a:sym typeface="+mn-ea"/>
              </a:rPr>
              <a:t>示例程序</a:t>
            </a:r>
            <a:r>
              <a:rPr lang="en-US" altLang="zh-CN" sz="2000" dirty="0">
                <a:sym typeface="+mn-ea"/>
              </a:rPr>
              <a:t>mybatis-plus-demo-todo</a:t>
            </a:r>
            <a:endParaRPr lang="en-US" altLang="zh-CN" sz="2000" dirty="0"/>
          </a:p>
          <a:p>
            <a:pPr>
              <a:lnSpc>
                <a:spcPct val="150000"/>
              </a:lnSpc>
            </a:pPr>
            <a:r>
              <a:rPr lang="zh-CN" altLang="en-US" sz="2000" dirty="0"/>
              <a:t>在</a:t>
            </a:r>
            <a:r>
              <a:rPr lang="en-US" altLang="zh-CN" sz="2000" dirty="0"/>
              <a:t>pom.xml</a:t>
            </a:r>
            <a:r>
              <a:rPr lang="zh-CN" altLang="en-US" sz="2000" dirty="0"/>
              <a:t>中添加如下依赖</a:t>
            </a:r>
            <a:endParaRPr lang="zh-CN" altLang="en-US" sz="2000" dirty="0"/>
          </a:p>
        </p:txBody>
      </p:sp>
      <p:sp>
        <p:nvSpPr>
          <p:cNvPr id="5" name="Rectangle 1"/>
          <p:cNvSpPr>
            <a:spLocks noChangeArrowheads="1"/>
          </p:cNvSpPr>
          <p:nvPr/>
        </p:nvSpPr>
        <p:spPr bwMode="auto">
          <a:xfrm>
            <a:off x="5256851" y="1123125"/>
            <a:ext cx="5939155"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rgbClr val="000000"/>
                </a:solidFill>
                <a:effectLst/>
                <a:latin typeface="Consolas" panose="020B0609020204030204" pitchFamily="49" charset="0"/>
              </a:rPr>
              <a:t>&lt;</a:t>
            </a:r>
            <a:r>
              <a:rPr kumimoji="0" lang="zh-CN" altLang="zh-CN" b="1" i="0" u="none" strike="noStrike" cap="none" normalizeH="0" baseline="0" dirty="0">
                <a:ln>
                  <a:noFill/>
                </a:ln>
                <a:solidFill>
                  <a:srgbClr val="000080"/>
                </a:solidFill>
                <a:effectLst/>
                <a:latin typeface="Consolas" panose="020B0609020204030204" pitchFamily="49" charset="0"/>
              </a:rPr>
              <a:t>dependency</a:t>
            </a:r>
            <a:r>
              <a:rPr kumimoji="0" lang="zh-CN" altLang="zh-CN" b="0" i="0" u="none" strike="noStrike" cap="none" normalizeH="0" baseline="0" dirty="0">
                <a:ln>
                  <a:noFill/>
                </a:ln>
                <a:solidFill>
                  <a:srgbClr val="000000"/>
                </a:solidFill>
                <a:effectLst/>
                <a:latin typeface="Consolas" panose="020B0609020204030204" pitchFamily="49" charset="0"/>
              </a:rPr>
              <a:t>&gt;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    &lt;</a:t>
            </a:r>
            <a:r>
              <a:rPr kumimoji="0" lang="zh-CN" altLang="zh-CN" b="1" i="0" u="none" strike="noStrike" cap="none" normalizeH="0" baseline="0" dirty="0">
                <a:ln>
                  <a:noFill/>
                </a:ln>
                <a:solidFill>
                  <a:srgbClr val="000080"/>
                </a:solidFill>
                <a:effectLst/>
                <a:latin typeface="Consolas" panose="020B0609020204030204" pitchFamily="49" charset="0"/>
              </a:rPr>
              <a:t>groupId</a:t>
            </a:r>
            <a:r>
              <a:rPr kumimoji="0" lang="zh-CN" altLang="zh-CN" b="0" i="0" u="none" strike="noStrike" cap="none" normalizeH="0" baseline="0" dirty="0">
                <a:ln>
                  <a:noFill/>
                </a:ln>
                <a:solidFill>
                  <a:srgbClr val="000000"/>
                </a:solidFill>
                <a:effectLst/>
                <a:latin typeface="Consolas" panose="020B0609020204030204" pitchFamily="49" charset="0"/>
              </a:rPr>
              <a:t>&gt;com.baomidou&lt;/</a:t>
            </a:r>
            <a:r>
              <a:rPr kumimoji="0" lang="zh-CN" altLang="zh-CN" b="1" i="0" u="none" strike="noStrike" cap="none" normalizeH="0" baseline="0" dirty="0">
                <a:ln>
                  <a:noFill/>
                </a:ln>
                <a:solidFill>
                  <a:srgbClr val="000080"/>
                </a:solidFill>
                <a:effectLst/>
                <a:latin typeface="Consolas" panose="020B0609020204030204" pitchFamily="49" charset="0"/>
              </a:rPr>
              <a:t>groupId</a:t>
            </a:r>
            <a:r>
              <a:rPr kumimoji="0" lang="zh-CN" altLang="zh-CN" b="0" i="0" u="none" strike="noStrike" cap="none" normalizeH="0" baseline="0" dirty="0">
                <a:ln>
                  <a:noFill/>
                </a:ln>
                <a:solidFill>
                  <a:srgbClr val="000000"/>
                </a:solidFill>
                <a:effectLst/>
                <a:latin typeface="Consolas" panose="020B0609020204030204" pitchFamily="49" charset="0"/>
              </a:rPr>
              <a:t>&gt;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    &lt;</a:t>
            </a:r>
            <a:r>
              <a:rPr kumimoji="0" lang="zh-CN" altLang="zh-CN" b="1" i="0" u="none" strike="noStrike" cap="none" normalizeH="0" baseline="0" dirty="0">
                <a:ln>
                  <a:noFill/>
                </a:ln>
                <a:solidFill>
                  <a:srgbClr val="000080"/>
                </a:solidFill>
                <a:effectLst/>
                <a:latin typeface="Consolas" panose="020B0609020204030204" pitchFamily="49" charset="0"/>
              </a:rPr>
              <a:t>artifactId</a:t>
            </a:r>
            <a:r>
              <a:rPr kumimoji="0" lang="zh-CN" altLang="zh-CN" b="0" i="0" u="none" strike="noStrike" cap="none" normalizeH="0" baseline="0" dirty="0">
                <a:ln>
                  <a:noFill/>
                </a:ln>
                <a:solidFill>
                  <a:srgbClr val="000000"/>
                </a:solidFill>
                <a:effectLst/>
                <a:latin typeface="Consolas" panose="020B0609020204030204" pitchFamily="49" charset="0"/>
              </a:rPr>
              <a:t>&gt;mybatis-plus-boot-starter&lt;/</a:t>
            </a:r>
            <a:r>
              <a:rPr kumimoji="0" lang="zh-CN" altLang="zh-CN" b="1" i="0" u="none" strike="noStrike" cap="none" normalizeH="0" baseline="0" dirty="0">
                <a:ln>
                  <a:noFill/>
                </a:ln>
                <a:solidFill>
                  <a:srgbClr val="000080"/>
                </a:solidFill>
                <a:effectLst/>
                <a:latin typeface="Consolas" panose="020B0609020204030204" pitchFamily="49" charset="0"/>
              </a:rPr>
              <a:t>artifactId</a:t>
            </a:r>
            <a:r>
              <a:rPr kumimoji="0" lang="zh-CN" altLang="zh-CN" b="0" i="0" u="none" strike="noStrike" cap="none" normalizeH="0" baseline="0" dirty="0">
                <a:ln>
                  <a:noFill/>
                </a:ln>
                <a:solidFill>
                  <a:srgbClr val="000000"/>
                </a:solidFill>
                <a:effectLst/>
                <a:latin typeface="Consolas" panose="020B0609020204030204" pitchFamily="49" charset="0"/>
              </a:rPr>
              <a:t>&gt;</a:t>
            </a:r>
            <a:br>
              <a:rPr kumimoji="0" lang="zh-CN" altLang="zh-CN" b="0" i="0" u="none" strike="noStrike" cap="none" normalizeH="0" baseline="0" dirty="0">
                <a:ln>
                  <a:noFill/>
                </a:ln>
                <a:solidFill>
                  <a:srgbClr val="000000"/>
                </a:solidFill>
                <a:effectLst/>
                <a:latin typeface="Consolas" panose="020B0609020204030204" pitchFamily="49" charset="0"/>
              </a:rPr>
            </a:br>
            <a:r>
              <a:rPr kumimoji="0" lang="zh-CN" altLang="zh-CN" b="0" i="0" u="none" strike="noStrike" cap="none" normalizeH="0" baseline="0" dirty="0">
                <a:ln>
                  <a:noFill/>
                </a:ln>
                <a:solidFill>
                  <a:srgbClr val="000000"/>
                </a:solidFill>
                <a:effectLst/>
                <a:latin typeface="Consolas" panose="020B0609020204030204" pitchFamily="49" charset="0"/>
              </a:rPr>
              <a:t>    &lt;</a:t>
            </a:r>
            <a:r>
              <a:rPr kumimoji="0" lang="zh-CN" altLang="zh-CN" b="1" i="0" u="none" strike="noStrike" cap="none" normalizeH="0" baseline="0" dirty="0">
                <a:ln>
                  <a:noFill/>
                </a:ln>
                <a:solidFill>
                  <a:srgbClr val="000080"/>
                </a:solidFill>
                <a:effectLst/>
                <a:latin typeface="Consolas" panose="020B0609020204030204" pitchFamily="49" charset="0"/>
              </a:rPr>
              <a:t>version</a:t>
            </a:r>
            <a:r>
              <a:rPr kumimoji="0" lang="zh-CN" altLang="zh-CN" b="0" i="0" u="none" strike="noStrike" cap="none" normalizeH="0" baseline="0" dirty="0">
                <a:ln>
                  <a:noFill/>
                </a:ln>
                <a:solidFill>
                  <a:srgbClr val="000000"/>
                </a:solidFill>
                <a:effectLst/>
                <a:latin typeface="Consolas" panose="020B0609020204030204" pitchFamily="49" charset="0"/>
              </a:rPr>
              <a:t>&gt;3.</a:t>
            </a:r>
            <a:r>
              <a:rPr kumimoji="0" lang="en-US" altLang="zh-CN" b="0" i="0" u="none" strike="noStrike" cap="none" normalizeH="0" baseline="0" dirty="0">
                <a:ln>
                  <a:noFill/>
                </a:ln>
                <a:solidFill>
                  <a:srgbClr val="000000"/>
                </a:solidFill>
                <a:effectLst/>
                <a:latin typeface="Consolas" panose="020B0609020204030204" pitchFamily="49" charset="0"/>
              </a:rPr>
              <a:t>4.2</a:t>
            </a:r>
            <a:r>
              <a:rPr kumimoji="0" lang="zh-CN" altLang="zh-CN" b="0" i="0" u="none" strike="noStrike" cap="none" normalizeH="0" baseline="0" dirty="0">
                <a:ln>
                  <a:noFill/>
                </a:ln>
                <a:solidFill>
                  <a:srgbClr val="000000"/>
                </a:solidFill>
                <a:effectLst/>
                <a:latin typeface="Consolas" panose="020B0609020204030204" pitchFamily="49" charset="0"/>
              </a:rPr>
              <a:t>&lt;/</a:t>
            </a:r>
            <a:r>
              <a:rPr kumimoji="0" lang="zh-CN" altLang="zh-CN" b="1" i="0" u="none" strike="noStrike" cap="none" normalizeH="0" baseline="0" dirty="0">
                <a:ln>
                  <a:noFill/>
                </a:ln>
                <a:solidFill>
                  <a:srgbClr val="000080"/>
                </a:solidFill>
                <a:effectLst/>
                <a:latin typeface="Consolas" panose="020B0609020204030204" pitchFamily="49" charset="0"/>
              </a:rPr>
              <a:t>version</a:t>
            </a:r>
            <a:r>
              <a:rPr kumimoji="0" lang="zh-CN" altLang="zh-CN" b="0" i="0" u="none" strike="noStrike" cap="none" normalizeH="0" baseline="0" dirty="0">
                <a:ln>
                  <a:noFill/>
                </a:ln>
                <a:solidFill>
                  <a:srgbClr val="000000"/>
                </a:solidFill>
                <a:effectLst/>
                <a:latin typeface="Consolas" panose="020B0609020204030204" pitchFamily="49" charset="0"/>
              </a:rPr>
              <a:t>&gt;</a:t>
            </a:r>
            <a:endParaRPr kumimoji="0" lang="zh-CN" altLang="zh-CN"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rgbClr val="000000"/>
                </a:solidFill>
                <a:effectLst/>
                <a:latin typeface="Consolas" panose="020B0609020204030204" pitchFamily="49" charset="0"/>
              </a:rPr>
              <a:t>&lt;/</a:t>
            </a:r>
            <a:r>
              <a:rPr kumimoji="0" lang="zh-CN" altLang="zh-CN" b="1" i="0" u="none" strike="noStrike" cap="none" normalizeH="0" baseline="0" dirty="0">
                <a:ln>
                  <a:noFill/>
                </a:ln>
                <a:solidFill>
                  <a:srgbClr val="000080"/>
                </a:solidFill>
                <a:effectLst/>
                <a:latin typeface="Consolas" panose="020B0609020204030204" pitchFamily="49" charset="0"/>
              </a:rPr>
              <a:t>dependency</a:t>
            </a:r>
            <a:r>
              <a:rPr kumimoji="0" lang="zh-CN" altLang="zh-CN" b="0" i="0" u="none" strike="noStrike" cap="none" normalizeH="0" baseline="0" dirty="0">
                <a:ln>
                  <a:noFill/>
                </a:ln>
                <a:solidFill>
                  <a:srgbClr val="000000"/>
                </a:solidFill>
                <a:effectLst/>
                <a:latin typeface="Consolas" panose="020B0609020204030204" pitchFamily="49" charset="0"/>
              </a:rPr>
              <a:t>&gt;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490855" y="2859405"/>
            <a:ext cx="11051540" cy="3712845"/>
          </a:xfrm>
          <a:prstGeom prst="rect">
            <a:avLst/>
          </a:prstGeom>
        </p:spPr>
      </p:pic>
      <p:sp>
        <p:nvSpPr>
          <p:cNvPr id="2"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4" name="文本框 3"/>
          <p:cNvSpPr txBox="1"/>
          <p:nvPr/>
        </p:nvSpPr>
        <p:spPr>
          <a:xfrm>
            <a:off x="5400675" y="654050"/>
            <a:ext cx="6254750" cy="368300"/>
          </a:xfrm>
          <a:prstGeom prst="rect">
            <a:avLst/>
          </a:prstGeom>
          <a:noFill/>
        </p:spPr>
        <p:txBody>
          <a:bodyPr wrap="square" rtlCol="0" anchor="t">
            <a:spAutoFit/>
          </a:bodyPr>
          <a:p>
            <a:r>
              <a:rPr lang="zh-CN" altLang="en-US">
                <a:hlinkClick r:id="rId2" action="ppaction://hlinkfile"/>
              </a:rPr>
              <a:t>https://gitee.com/buptnetwork/mybatis-plus-demo-todo</a:t>
            </a:r>
            <a:endParaRPr lang="zh-CN" altLang="en-US"/>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08735" y="1158875"/>
            <a:ext cx="9954260" cy="569595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5" name="文本框 4"/>
          <p:cNvSpPr txBox="1"/>
          <p:nvPr/>
        </p:nvSpPr>
        <p:spPr>
          <a:xfrm>
            <a:off x="5400675" y="654050"/>
            <a:ext cx="6254750" cy="368300"/>
          </a:xfrm>
          <a:prstGeom prst="rect">
            <a:avLst/>
          </a:prstGeom>
          <a:noFill/>
        </p:spPr>
        <p:txBody>
          <a:bodyPr wrap="square" rtlCol="0" anchor="t">
            <a:spAutoFit/>
          </a:bodyPr>
          <a:p>
            <a:r>
              <a:rPr lang="zh-CN" altLang="en-US">
                <a:hlinkClick r:id="rId2" action="ppaction://hlinkfile"/>
              </a:rPr>
              <a:t>https://gitee.com/buptnetwork/mybatis-plus-demo-todo</a:t>
            </a:r>
            <a:endParaRPr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cxnSp>
        <p:nvCxnSpPr>
          <p:cNvPr id="6" name="直接箭头连接符 5"/>
          <p:cNvCxnSpPr/>
          <p:nvPr/>
        </p:nvCxnSpPr>
        <p:spPr>
          <a:xfrm flipH="1" flipV="1">
            <a:off x="9754870" y="3804920"/>
            <a:ext cx="736600" cy="736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9373870" y="4546600"/>
            <a:ext cx="1003300" cy="1447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529570" y="4038600"/>
            <a:ext cx="1663065" cy="1753235"/>
          </a:xfrm>
          <a:prstGeom prst="rect">
            <a:avLst/>
          </a:prstGeom>
          <a:noFill/>
        </p:spPr>
        <p:txBody>
          <a:bodyPr wrap="square" rtlCol="0">
            <a:spAutoFit/>
          </a:bodyPr>
          <a:p>
            <a:r>
              <a:rPr lang="zh-CN" altLang="en-US"/>
              <a:t>基于</a:t>
            </a:r>
            <a:r>
              <a:rPr lang="en-US" altLang="zh-CN"/>
              <a:t>MyBatis Plus</a:t>
            </a:r>
            <a:r>
              <a:rPr lang="zh-CN" altLang="en-US"/>
              <a:t>提供的</a:t>
            </a:r>
            <a:r>
              <a:rPr lang="zh-CN" altLang="en-US">
                <a:solidFill>
                  <a:srgbClr val="FF0000"/>
                </a:solidFill>
              </a:rPr>
              <a:t>通用</a:t>
            </a:r>
            <a:r>
              <a:rPr lang="en-US" altLang="zh-CN">
                <a:solidFill>
                  <a:srgbClr val="FF0000"/>
                </a:solidFill>
              </a:rPr>
              <a:t>Service CRUD</a:t>
            </a:r>
            <a:r>
              <a:rPr lang="zh-CN" altLang="en-US">
                <a:solidFill>
                  <a:srgbClr val="FF0000"/>
                </a:solidFill>
              </a:rPr>
              <a:t>接口</a:t>
            </a:r>
            <a:r>
              <a:rPr lang="zh-CN" altLang="en-US"/>
              <a:t>方便的进行数据</a:t>
            </a:r>
            <a:r>
              <a:rPr lang="zh-CN" altLang="en-US"/>
              <a:t>操作</a:t>
            </a:r>
            <a:endParaRPr lang="zh-CN" altLang="en-US"/>
          </a:p>
        </p:txBody>
      </p:sp>
      <p:sp>
        <p:nvSpPr>
          <p:cNvPr id="10" name="文本框 9"/>
          <p:cNvSpPr txBox="1"/>
          <p:nvPr/>
        </p:nvSpPr>
        <p:spPr>
          <a:xfrm>
            <a:off x="3552825" y="5232400"/>
            <a:ext cx="1097280" cy="368300"/>
          </a:xfrm>
          <a:prstGeom prst="rect">
            <a:avLst/>
          </a:prstGeom>
          <a:noFill/>
        </p:spPr>
        <p:txBody>
          <a:bodyPr wrap="none" rtlCol="0">
            <a:spAutoFit/>
          </a:bodyPr>
          <a:p>
            <a:r>
              <a:rPr lang="zh-CN" altLang="en-US"/>
              <a:t>页面</a:t>
            </a:r>
            <a:r>
              <a:rPr lang="zh-CN" altLang="en-US"/>
              <a:t>模版</a:t>
            </a:r>
            <a:endParaRPr lang="zh-CN" altLang="en-US"/>
          </a:p>
        </p:txBody>
      </p:sp>
      <p:sp>
        <p:nvSpPr>
          <p:cNvPr id="11" name="文本框 10"/>
          <p:cNvSpPr txBox="1"/>
          <p:nvPr/>
        </p:nvSpPr>
        <p:spPr>
          <a:xfrm>
            <a:off x="3044825" y="5994400"/>
            <a:ext cx="1783080" cy="368300"/>
          </a:xfrm>
          <a:prstGeom prst="rect">
            <a:avLst/>
          </a:prstGeom>
          <a:noFill/>
        </p:spPr>
        <p:txBody>
          <a:bodyPr wrap="none" rtlCol="0">
            <a:spAutoFit/>
          </a:bodyPr>
          <a:p>
            <a:r>
              <a:rPr lang="zh-CN" altLang="en-US">
                <a:solidFill>
                  <a:srgbClr val="FF0000"/>
                </a:solidFill>
              </a:rPr>
              <a:t>数据库建表语句</a:t>
            </a:r>
            <a:endParaRPr lang="zh-CN" altLang="en-US">
              <a:solidFill>
                <a:srgbClr val="FF0000"/>
              </a:solidFill>
            </a:endParaRPr>
          </a:p>
        </p:txBody>
      </p:sp>
      <p:cxnSp>
        <p:nvCxnSpPr>
          <p:cNvPr id="13" name="直接箭头连接符 12"/>
          <p:cNvCxnSpPr/>
          <p:nvPr/>
        </p:nvCxnSpPr>
        <p:spPr>
          <a:xfrm>
            <a:off x="898525" y="2895600"/>
            <a:ext cx="1295400" cy="254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23825" y="2730500"/>
            <a:ext cx="868680" cy="368300"/>
          </a:xfrm>
          <a:prstGeom prst="rect">
            <a:avLst/>
          </a:prstGeom>
          <a:noFill/>
        </p:spPr>
        <p:txBody>
          <a:bodyPr wrap="none" rtlCol="0">
            <a:spAutoFit/>
          </a:bodyPr>
          <a:p>
            <a:r>
              <a:rPr lang="zh-CN" altLang="en-US">
                <a:solidFill>
                  <a:srgbClr val="FF0000"/>
                </a:solidFill>
              </a:rPr>
              <a:t>实体类</a:t>
            </a:r>
            <a:endParaRPr lang="zh-CN" altLang="en-US">
              <a:solidFill>
                <a:srgbClr val="FF0000"/>
              </a:solidFill>
            </a:endParaRPr>
          </a:p>
        </p:txBody>
      </p:sp>
      <p:sp>
        <p:nvSpPr>
          <p:cNvPr id="15" name="文本框 14"/>
          <p:cNvSpPr txBox="1"/>
          <p:nvPr/>
        </p:nvSpPr>
        <p:spPr>
          <a:xfrm>
            <a:off x="0" y="4038600"/>
            <a:ext cx="2506980" cy="368300"/>
          </a:xfrm>
          <a:prstGeom prst="rect">
            <a:avLst/>
          </a:prstGeom>
          <a:noFill/>
        </p:spPr>
        <p:txBody>
          <a:bodyPr wrap="none" rtlCol="0">
            <a:spAutoFit/>
          </a:bodyPr>
          <a:p>
            <a:r>
              <a:rPr lang="en-US" altLang="zh-CN">
                <a:solidFill>
                  <a:srgbClr val="FF0000"/>
                </a:solidFill>
              </a:rPr>
              <a:t>service</a:t>
            </a:r>
            <a:r>
              <a:rPr lang="zh-CN" altLang="en-US">
                <a:solidFill>
                  <a:srgbClr val="FF0000"/>
                </a:solidFill>
              </a:rPr>
              <a:t>的接口及实现类</a:t>
            </a:r>
            <a:endParaRPr lang="zh-CN" altLang="en-US">
              <a:solidFill>
                <a:srgbClr val="FF0000"/>
              </a:solidFill>
            </a:endParaRPr>
          </a:p>
        </p:txBody>
      </p:sp>
      <p:sp>
        <p:nvSpPr>
          <p:cNvPr id="16" name="文本框 15"/>
          <p:cNvSpPr txBox="1"/>
          <p:nvPr/>
        </p:nvSpPr>
        <p:spPr>
          <a:xfrm>
            <a:off x="149225" y="3340100"/>
            <a:ext cx="1325880" cy="368300"/>
          </a:xfrm>
          <a:prstGeom prst="rect">
            <a:avLst/>
          </a:prstGeom>
          <a:noFill/>
        </p:spPr>
        <p:txBody>
          <a:bodyPr wrap="none" rtlCol="0">
            <a:spAutoFit/>
          </a:bodyPr>
          <a:p>
            <a:r>
              <a:rPr lang="zh-CN" altLang="en-US">
                <a:solidFill>
                  <a:srgbClr val="FF0000"/>
                </a:solidFill>
              </a:rPr>
              <a:t>映射器接口</a:t>
            </a:r>
            <a:endParaRPr lang="zh-CN" altLang="en-US">
              <a:solidFill>
                <a:srgbClr val="FF0000"/>
              </a:solidFill>
            </a:endParaRPr>
          </a:p>
        </p:txBody>
      </p:sp>
      <p:cxnSp>
        <p:nvCxnSpPr>
          <p:cNvPr id="17" name="直接箭头连接符 16"/>
          <p:cNvCxnSpPr>
            <a:stCxn id="16" idx="3"/>
          </p:cNvCxnSpPr>
          <p:nvPr/>
        </p:nvCxnSpPr>
        <p:spPr>
          <a:xfrm>
            <a:off x="1475105" y="3524250"/>
            <a:ext cx="56642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5" name="文本框 4"/>
          <p:cNvSpPr txBox="1"/>
          <p:nvPr/>
        </p:nvSpPr>
        <p:spPr>
          <a:xfrm>
            <a:off x="5400675" y="654050"/>
            <a:ext cx="6254750" cy="368300"/>
          </a:xfrm>
          <a:prstGeom prst="rect">
            <a:avLst/>
          </a:prstGeom>
          <a:noFill/>
        </p:spPr>
        <p:txBody>
          <a:bodyPr wrap="square" rtlCol="0" anchor="t">
            <a:spAutoFit/>
          </a:bodyPr>
          <a:p>
            <a:r>
              <a:rPr lang="zh-CN" altLang="en-US">
                <a:hlinkClick r:id="rId1" action="ppaction://hlinkfile"/>
              </a:rPr>
              <a:t>https://gitee.com/buptnetwork/mybatis-plus-demo-todo</a:t>
            </a:r>
            <a:endParaRPr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4" name="文本框 3"/>
          <p:cNvSpPr txBox="1"/>
          <p:nvPr/>
        </p:nvSpPr>
        <p:spPr>
          <a:xfrm>
            <a:off x="560070" y="1206500"/>
            <a:ext cx="2075180" cy="368300"/>
          </a:xfrm>
          <a:prstGeom prst="rect">
            <a:avLst/>
          </a:prstGeom>
          <a:noFill/>
        </p:spPr>
        <p:txBody>
          <a:bodyPr wrap="none" rtlCol="0">
            <a:spAutoFit/>
          </a:bodyPr>
          <a:p>
            <a:r>
              <a:rPr lang="en-US" altLang="zh-CN">
                <a:solidFill>
                  <a:srgbClr val="FF0000"/>
                </a:solidFill>
              </a:rPr>
              <a:t>H2</a:t>
            </a:r>
            <a:r>
              <a:rPr lang="zh-CN" altLang="en-US">
                <a:solidFill>
                  <a:srgbClr val="FF0000"/>
                </a:solidFill>
              </a:rPr>
              <a:t>数据库在哪里？</a:t>
            </a:r>
            <a:endParaRPr lang="zh-CN" altLang="en-US">
              <a:solidFill>
                <a:srgbClr val="FF0000"/>
              </a:solidFill>
            </a:endParaRPr>
          </a:p>
        </p:txBody>
      </p:sp>
      <p:pic>
        <p:nvPicPr>
          <p:cNvPr id="12" name="图片 11"/>
          <p:cNvPicPr>
            <a:picLocks noChangeAspect="1"/>
          </p:cNvPicPr>
          <p:nvPr/>
        </p:nvPicPr>
        <p:blipFill>
          <a:blip r:embed="rId2"/>
          <a:stretch>
            <a:fillRect/>
          </a:stretch>
        </p:blipFill>
        <p:spPr>
          <a:xfrm>
            <a:off x="549275" y="1685925"/>
            <a:ext cx="11353800" cy="4735830"/>
          </a:xfrm>
          <a:prstGeom prst="rect">
            <a:avLst/>
          </a:prstGeom>
        </p:spPr>
      </p:pic>
      <p:sp>
        <p:nvSpPr>
          <p:cNvPr id="18" name="文本框 17"/>
          <p:cNvSpPr txBox="1"/>
          <p:nvPr/>
        </p:nvSpPr>
        <p:spPr>
          <a:xfrm>
            <a:off x="9094470" y="2209800"/>
            <a:ext cx="2240280" cy="368300"/>
          </a:xfrm>
          <a:prstGeom prst="rect">
            <a:avLst/>
          </a:prstGeom>
          <a:noFill/>
        </p:spPr>
        <p:txBody>
          <a:bodyPr wrap="none" rtlCol="0">
            <a:spAutoFit/>
          </a:bodyPr>
          <a:p>
            <a:r>
              <a:rPr lang="zh-CN" altLang="en-US">
                <a:solidFill>
                  <a:srgbClr val="FF0000"/>
                </a:solidFill>
              </a:rPr>
              <a:t>建表语句存放的位置</a:t>
            </a:r>
            <a:endParaRPr lang="zh-CN" altLang="en-US">
              <a:solidFill>
                <a:srgbClr val="FF0000"/>
              </a:solidFill>
            </a:endParaRPr>
          </a:p>
        </p:txBody>
      </p:sp>
      <p:sp>
        <p:nvSpPr>
          <p:cNvPr id="19" name="文本框 18"/>
          <p:cNvSpPr txBox="1"/>
          <p:nvPr/>
        </p:nvSpPr>
        <p:spPr>
          <a:xfrm>
            <a:off x="8796020" y="2844800"/>
            <a:ext cx="3395980" cy="368300"/>
          </a:xfrm>
          <a:prstGeom prst="rect">
            <a:avLst/>
          </a:prstGeom>
          <a:noFill/>
        </p:spPr>
        <p:txBody>
          <a:bodyPr wrap="none" rtlCol="0">
            <a:spAutoFit/>
          </a:bodyPr>
          <a:p>
            <a:r>
              <a:rPr lang="zh-CN" altLang="en-US">
                <a:solidFill>
                  <a:srgbClr val="FF0000"/>
                </a:solidFill>
              </a:rPr>
              <a:t>提供一个</a:t>
            </a:r>
            <a:r>
              <a:rPr lang="en-US" altLang="zh-CN">
                <a:solidFill>
                  <a:srgbClr val="FF0000"/>
                </a:solidFill>
              </a:rPr>
              <a:t>Web</a:t>
            </a:r>
            <a:r>
              <a:rPr lang="zh-CN" altLang="en-US">
                <a:solidFill>
                  <a:srgbClr val="FF0000"/>
                </a:solidFill>
              </a:rPr>
              <a:t>的数据库管理</a:t>
            </a:r>
            <a:r>
              <a:rPr lang="zh-CN" altLang="en-US">
                <a:solidFill>
                  <a:srgbClr val="FF0000"/>
                </a:solidFill>
              </a:rPr>
              <a:t>界面</a:t>
            </a:r>
            <a:endParaRPr lang="zh-CN" altLang="en-US">
              <a:solidFill>
                <a:srgbClr val="FF0000"/>
              </a:solidFill>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4" name="图片 3"/>
          <p:cNvPicPr>
            <a:picLocks noChangeAspect="1"/>
          </p:cNvPicPr>
          <p:nvPr/>
        </p:nvPicPr>
        <p:blipFill>
          <a:blip r:embed="rId1"/>
          <a:stretch>
            <a:fillRect/>
          </a:stretch>
        </p:blipFill>
        <p:spPr>
          <a:xfrm>
            <a:off x="781050" y="1466850"/>
            <a:ext cx="10629900" cy="4483100"/>
          </a:xfrm>
          <a:prstGeom prst="rect">
            <a:avLst/>
          </a:prstGeom>
        </p:spPr>
      </p:pic>
      <p:cxnSp>
        <p:nvCxnSpPr>
          <p:cNvPr id="6" name="直接箭头连接符 5"/>
          <p:cNvCxnSpPr/>
          <p:nvPr/>
        </p:nvCxnSpPr>
        <p:spPr>
          <a:xfrm flipH="1" flipV="1">
            <a:off x="5043170" y="5156200"/>
            <a:ext cx="1905000" cy="330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087870" y="5219700"/>
            <a:ext cx="4666615" cy="922020"/>
          </a:xfrm>
          <a:prstGeom prst="rect">
            <a:avLst/>
          </a:prstGeom>
          <a:noFill/>
        </p:spPr>
        <p:txBody>
          <a:bodyPr wrap="square" rtlCol="0">
            <a:spAutoFit/>
          </a:bodyPr>
          <a:p>
            <a:pPr>
              <a:lnSpc>
                <a:spcPct val="150000"/>
              </a:lnSpc>
            </a:pPr>
            <a:r>
              <a:rPr lang="en-US" altLang="zh-CN"/>
              <a:t>H2</a:t>
            </a:r>
            <a:r>
              <a:rPr lang="zh-CN" altLang="en-US"/>
              <a:t>数据库文件在当前操作系统用户的</a:t>
            </a:r>
            <a:r>
              <a:rPr lang="en-US" altLang="zh-CN"/>
              <a:t>home</a:t>
            </a:r>
            <a:r>
              <a:rPr lang="zh-CN" altLang="en-US"/>
              <a:t>目录</a:t>
            </a:r>
            <a:r>
              <a:rPr lang="zh-CN" altLang="en-US"/>
              <a:t>下</a:t>
            </a:r>
            <a:endParaRPr lang="zh-CN" altLang="en-US"/>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4533900" y="1435100"/>
            <a:ext cx="5943600" cy="2006600"/>
          </a:xfrm>
          <a:prstGeom prst="rect">
            <a:avLst/>
          </a:prstGeom>
        </p:spPr>
      </p:pic>
      <p:pic>
        <p:nvPicPr>
          <p:cNvPr id="5" name="图片 4"/>
          <p:cNvPicPr>
            <a:picLocks noChangeAspect="1"/>
          </p:cNvPicPr>
          <p:nvPr/>
        </p:nvPicPr>
        <p:blipFill>
          <a:blip r:embed="rId2"/>
          <a:stretch>
            <a:fillRect/>
          </a:stretch>
        </p:blipFill>
        <p:spPr>
          <a:xfrm>
            <a:off x="685800" y="2268220"/>
            <a:ext cx="2870200" cy="2273300"/>
          </a:xfrm>
          <a:prstGeom prst="rect">
            <a:avLst/>
          </a:prstGeom>
        </p:spPr>
      </p:pic>
      <p:cxnSp>
        <p:nvCxnSpPr>
          <p:cNvPr id="8" name="直接箭头连接符 7"/>
          <p:cNvCxnSpPr/>
          <p:nvPr/>
        </p:nvCxnSpPr>
        <p:spPr>
          <a:xfrm flipV="1">
            <a:off x="2795270" y="2870200"/>
            <a:ext cx="1689100" cy="15875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8929370" y="2933700"/>
            <a:ext cx="1554480" cy="368300"/>
          </a:xfrm>
          <a:prstGeom prst="rect">
            <a:avLst/>
          </a:prstGeom>
          <a:noFill/>
        </p:spPr>
        <p:txBody>
          <a:bodyPr wrap="none" rtlCol="0">
            <a:spAutoFit/>
          </a:bodyPr>
          <a:p>
            <a:r>
              <a:rPr lang="zh-CN" altLang="en-US"/>
              <a:t>建表</a:t>
            </a:r>
            <a:r>
              <a:rPr lang="en-US" altLang="zh-CN"/>
              <a:t>SQL</a:t>
            </a:r>
            <a:r>
              <a:rPr lang="zh-CN" altLang="en-US"/>
              <a:t>语句</a:t>
            </a:r>
            <a:endParaRPr lang="zh-CN" altLang="en-US"/>
          </a:p>
        </p:txBody>
      </p:sp>
      <p:pic>
        <p:nvPicPr>
          <p:cNvPr id="11" name="图片 10"/>
          <p:cNvPicPr>
            <a:picLocks noChangeAspect="1"/>
          </p:cNvPicPr>
          <p:nvPr/>
        </p:nvPicPr>
        <p:blipFill>
          <a:blip r:embed="rId3"/>
          <a:stretch>
            <a:fillRect/>
          </a:stretch>
        </p:blipFill>
        <p:spPr>
          <a:xfrm>
            <a:off x="4375150" y="4669790"/>
            <a:ext cx="6261100" cy="863600"/>
          </a:xfrm>
          <a:prstGeom prst="rect">
            <a:avLst/>
          </a:prstGeom>
        </p:spPr>
      </p:pic>
      <p:cxnSp>
        <p:nvCxnSpPr>
          <p:cNvPr id="12" name="直接箭头连接符 11"/>
          <p:cNvCxnSpPr/>
          <p:nvPr/>
        </p:nvCxnSpPr>
        <p:spPr>
          <a:xfrm>
            <a:off x="2515870" y="4165600"/>
            <a:ext cx="2298700" cy="927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220970" y="5918200"/>
            <a:ext cx="2697480" cy="368300"/>
          </a:xfrm>
          <a:prstGeom prst="rect">
            <a:avLst/>
          </a:prstGeom>
          <a:noFill/>
        </p:spPr>
        <p:txBody>
          <a:bodyPr wrap="none" rtlCol="0">
            <a:spAutoFit/>
          </a:bodyPr>
          <a:p>
            <a:r>
              <a:rPr lang="zh-CN" altLang="en-US"/>
              <a:t>初始化插入一下测试</a:t>
            </a:r>
            <a:r>
              <a:rPr lang="zh-CN" altLang="en-US"/>
              <a:t>数据</a:t>
            </a:r>
            <a:endParaRPr lang="zh-CN" altLang="en-US"/>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389255" y="1644650"/>
            <a:ext cx="11423015" cy="2896870"/>
          </a:xfrm>
          <a:prstGeom prst="rect">
            <a:avLst/>
          </a:prstGeom>
        </p:spPr>
      </p:pic>
      <p:sp>
        <p:nvSpPr>
          <p:cNvPr id="4" name="文本框 3"/>
          <p:cNvSpPr txBox="1"/>
          <p:nvPr/>
        </p:nvSpPr>
        <p:spPr>
          <a:xfrm>
            <a:off x="661670" y="4669790"/>
            <a:ext cx="4361180" cy="368300"/>
          </a:xfrm>
          <a:prstGeom prst="rect">
            <a:avLst/>
          </a:prstGeom>
          <a:noFill/>
        </p:spPr>
        <p:txBody>
          <a:bodyPr wrap="none" rtlCol="0">
            <a:spAutoFit/>
          </a:bodyPr>
          <a:p>
            <a:r>
              <a:rPr lang="zh-CN" altLang="en-US"/>
              <a:t>启动日志中可以看到关于</a:t>
            </a:r>
            <a:r>
              <a:rPr lang="en-US" altLang="zh-CN"/>
              <a:t>H2</a:t>
            </a:r>
            <a:r>
              <a:rPr lang="zh-CN" altLang="en-US"/>
              <a:t>数据库的</a:t>
            </a:r>
            <a:r>
              <a:rPr lang="zh-CN" altLang="en-US"/>
              <a:t>信息</a:t>
            </a:r>
            <a:endParaRPr lang="zh-CN" altLang="en-US"/>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397000" y="1617980"/>
            <a:ext cx="6248400" cy="496189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4" name="文本框 3"/>
          <p:cNvSpPr txBox="1"/>
          <p:nvPr/>
        </p:nvSpPr>
        <p:spPr>
          <a:xfrm>
            <a:off x="715010" y="1249680"/>
            <a:ext cx="10660380" cy="368300"/>
          </a:xfrm>
          <a:prstGeom prst="rect">
            <a:avLst/>
          </a:prstGeom>
          <a:noFill/>
        </p:spPr>
        <p:txBody>
          <a:bodyPr wrap="none" rtlCol="0">
            <a:spAutoFit/>
          </a:bodyPr>
          <a:p>
            <a:pPr algn="l"/>
            <a:r>
              <a:rPr lang="zh-CN" altLang="en-US"/>
              <a:t>启动项目后，在浏览器输入：</a:t>
            </a:r>
            <a:r>
              <a:t>http://127.0.0.1:8080/h2-console/ </a:t>
            </a:r>
            <a:r>
              <a:rPr lang="zh-CN"/>
              <a:t>进入</a:t>
            </a:r>
            <a:r>
              <a:rPr lang="en-US" altLang="zh-CN"/>
              <a:t>h2</a:t>
            </a:r>
            <a:r>
              <a:rPr lang="zh-CN" altLang="en-US"/>
              <a:t>数据库</a:t>
            </a:r>
            <a:r>
              <a:rPr lang="en-US" altLang="zh-CN"/>
              <a:t>web</a:t>
            </a:r>
            <a:r>
              <a:rPr lang="zh-CN" altLang="en-US"/>
              <a:t>管理终端，如下图所示</a:t>
            </a:r>
            <a:endParaRPr lang="zh-CN" altLang="en-US"/>
          </a:p>
        </p:txBody>
      </p:sp>
      <p:sp>
        <p:nvSpPr>
          <p:cNvPr id="5" name="文本框 4"/>
          <p:cNvSpPr txBox="1"/>
          <p:nvPr/>
        </p:nvSpPr>
        <p:spPr>
          <a:xfrm>
            <a:off x="6929755" y="4391660"/>
            <a:ext cx="4954270" cy="922020"/>
          </a:xfrm>
          <a:prstGeom prst="rect">
            <a:avLst/>
          </a:prstGeom>
          <a:noFill/>
        </p:spPr>
        <p:txBody>
          <a:bodyPr wrap="square" rtlCol="0">
            <a:spAutoFit/>
          </a:bodyPr>
          <a:p>
            <a:pPr>
              <a:lnSpc>
                <a:spcPct val="150000"/>
              </a:lnSpc>
            </a:pPr>
            <a:r>
              <a:rPr lang="en-US" altLang="zh-CN">
                <a:solidFill>
                  <a:srgbClr val="FF0000"/>
                </a:solidFill>
              </a:rPr>
              <a:t>JDBC URL</a:t>
            </a:r>
            <a:r>
              <a:rPr lang="zh-CN" altLang="en-US">
                <a:solidFill>
                  <a:srgbClr val="FF0000"/>
                </a:solidFill>
              </a:rPr>
              <a:t>以及用户名密码</a:t>
            </a:r>
            <a:r>
              <a:rPr lang="zh-CN" altLang="en-US"/>
              <a:t>需要和application.properties文件中的相应</a:t>
            </a:r>
            <a:r>
              <a:rPr lang="zh-CN" altLang="en-US">
                <a:solidFill>
                  <a:srgbClr val="FF0000"/>
                </a:solidFill>
              </a:rPr>
              <a:t>配置一致</a:t>
            </a:r>
            <a:endParaRPr lang="zh-CN" altLang="en-US">
              <a:solidFill>
                <a:srgbClr val="FF0000"/>
              </a:solidFill>
            </a:endParaRPr>
          </a:p>
        </p:txBody>
      </p:sp>
      <p:cxnSp>
        <p:nvCxnSpPr>
          <p:cNvPr id="7" name="直接箭头连接符 6"/>
          <p:cNvCxnSpPr/>
          <p:nvPr/>
        </p:nvCxnSpPr>
        <p:spPr>
          <a:xfrm flipH="1">
            <a:off x="4370070" y="4635500"/>
            <a:ext cx="2654300" cy="3429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3887470" y="5118100"/>
            <a:ext cx="2971800" cy="2413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710565" y="1184910"/>
            <a:ext cx="10440035" cy="5253990"/>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7551420" y="1669415"/>
            <a:ext cx="3761105" cy="3166745"/>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p>
            <a:pPr algn="ctr"/>
            <a:endParaRPr lang="zh-CN" altLang="en-US"/>
          </a:p>
        </p:txBody>
      </p:sp>
      <p:pic>
        <p:nvPicPr>
          <p:cNvPr id="24" name="图片 2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705735" y="1475740"/>
            <a:ext cx="1038225" cy="134620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7.1 </a:t>
            </a:r>
            <a:r>
              <a:rPr lang="zh-CN" altLang="en-US" sz="2800" dirty="0">
                <a:latin typeface="微软雅黑" charset="0"/>
                <a:ea typeface="微软雅黑" charset="0"/>
                <a:cs typeface="宋体" charset="0"/>
              </a:rPr>
              <a:t>数据访问层技术简介</a:t>
            </a:r>
            <a:endParaRPr lang="zh-CN" altLang="en-US" sz="2800" dirty="0">
              <a:latin typeface="微软雅黑" charset="0"/>
              <a:ea typeface="微软雅黑" charset="0"/>
              <a:cs typeface="宋体" charset="0"/>
            </a:endParaRPr>
          </a:p>
        </p:txBody>
      </p:sp>
      <p:sp>
        <p:nvSpPr>
          <p:cNvPr id="55" name="Rectangle 43"/>
          <p:cNvSpPr>
            <a:spLocks noChangeArrowheads="1"/>
          </p:cNvSpPr>
          <p:nvPr/>
        </p:nvSpPr>
        <p:spPr bwMode="auto">
          <a:xfrm>
            <a:off x="338776" y="1187276"/>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cxnSp>
        <p:nvCxnSpPr>
          <p:cNvPr id="4" name="直接连接符 3"/>
          <p:cNvCxnSpPr/>
          <p:nvPr/>
        </p:nvCxnSpPr>
        <p:spPr>
          <a:xfrm>
            <a:off x="2492375" y="1475740"/>
            <a:ext cx="0" cy="360934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clrChange>
              <a:clrFrom>
                <a:srgbClr val="FFFFFF"/>
              </a:clrFrom>
              <a:clrTo>
                <a:srgbClr val="FFFFFF">
                  <a:alpha val="0"/>
                </a:srgbClr>
              </a:clrTo>
            </a:clrChange>
          </a:blip>
          <a:stretch>
            <a:fillRect/>
          </a:stretch>
        </p:blipFill>
        <p:spPr>
          <a:xfrm>
            <a:off x="1163320" y="2034540"/>
            <a:ext cx="847090" cy="961390"/>
          </a:xfrm>
          <a:prstGeom prst="rect">
            <a:avLst/>
          </a:prstGeom>
        </p:spPr>
      </p:pic>
      <p:pic>
        <p:nvPicPr>
          <p:cNvPr id="5" name="图片 4"/>
          <p:cNvPicPr>
            <a:picLocks noChangeAspect="1"/>
          </p:cNvPicPr>
          <p:nvPr/>
        </p:nvPicPr>
        <p:blipFill>
          <a:blip r:embed="rId3"/>
          <a:stretch>
            <a:fillRect/>
          </a:stretch>
        </p:blipFill>
        <p:spPr>
          <a:xfrm>
            <a:off x="1163320" y="3453130"/>
            <a:ext cx="775970" cy="775970"/>
          </a:xfrm>
          <a:prstGeom prst="rect">
            <a:avLst/>
          </a:prstGeom>
        </p:spPr>
      </p:pic>
      <p:sp>
        <p:nvSpPr>
          <p:cNvPr id="6" name="文本框 5"/>
          <p:cNvSpPr txBox="1"/>
          <p:nvPr/>
        </p:nvSpPr>
        <p:spPr>
          <a:xfrm>
            <a:off x="1162685" y="1407160"/>
            <a:ext cx="690880" cy="398780"/>
          </a:xfrm>
          <a:prstGeom prst="rect">
            <a:avLst/>
          </a:prstGeom>
          <a:noFill/>
        </p:spPr>
        <p:txBody>
          <a:bodyPr wrap="none" rtlCol="0">
            <a:spAutoFit/>
          </a:bodyPr>
          <a:p>
            <a:r>
              <a:rPr lang="zh-CN" altLang="en-US" sz="2000"/>
              <a:t>前端</a:t>
            </a:r>
            <a:endParaRPr lang="zh-CN" altLang="en-US" sz="2000"/>
          </a:p>
        </p:txBody>
      </p:sp>
      <p:sp>
        <p:nvSpPr>
          <p:cNvPr id="7" name="文本框 6"/>
          <p:cNvSpPr txBox="1"/>
          <p:nvPr/>
        </p:nvSpPr>
        <p:spPr>
          <a:xfrm>
            <a:off x="6482080" y="1475740"/>
            <a:ext cx="690880" cy="398780"/>
          </a:xfrm>
          <a:prstGeom prst="rect">
            <a:avLst/>
          </a:prstGeom>
          <a:noFill/>
        </p:spPr>
        <p:txBody>
          <a:bodyPr wrap="none" rtlCol="0">
            <a:spAutoFit/>
          </a:bodyPr>
          <a:p>
            <a:r>
              <a:rPr lang="zh-CN" altLang="en-US" sz="2000"/>
              <a:t>后端</a:t>
            </a:r>
            <a:endParaRPr lang="zh-CN" altLang="en-US" sz="2000"/>
          </a:p>
        </p:txBody>
      </p:sp>
      <p:sp>
        <p:nvSpPr>
          <p:cNvPr id="8" name="矩形 7"/>
          <p:cNvSpPr/>
          <p:nvPr/>
        </p:nvSpPr>
        <p:spPr>
          <a:xfrm>
            <a:off x="3136265" y="2638425"/>
            <a:ext cx="1571625" cy="9429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Controller</a:t>
            </a:r>
            <a:endParaRPr lang="en-US" altLang="zh-CN"/>
          </a:p>
        </p:txBody>
      </p:sp>
      <p:sp>
        <p:nvSpPr>
          <p:cNvPr id="10" name="矩形 9"/>
          <p:cNvSpPr/>
          <p:nvPr/>
        </p:nvSpPr>
        <p:spPr>
          <a:xfrm>
            <a:off x="5452110" y="2638425"/>
            <a:ext cx="1571625" cy="9429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altLang="zh-CN"/>
              <a:t>Service</a:t>
            </a:r>
            <a:endParaRPr lang="en-US" altLang="zh-CN"/>
          </a:p>
        </p:txBody>
      </p:sp>
      <p:sp>
        <p:nvSpPr>
          <p:cNvPr id="11" name="矩形 10"/>
          <p:cNvSpPr/>
          <p:nvPr/>
        </p:nvSpPr>
        <p:spPr>
          <a:xfrm>
            <a:off x="7767955" y="2638425"/>
            <a:ext cx="1571625" cy="942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a:solidFill>
                  <a:srgbClr val="FF0000"/>
                </a:solidFill>
              </a:rPr>
              <a:t>Dao</a:t>
            </a:r>
            <a:endParaRPr lang="en-US" altLang="zh-CN">
              <a:solidFill>
                <a:srgbClr val="FF0000"/>
              </a:solidFill>
            </a:endParaRPr>
          </a:p>
        </p:txBody>
      </p:sp>
      <p:sp>
        <p:nvSpPr>
          <p:cNvPr id="12" name="左箭头 11"/>
          <p:cNvSpPr/>
          <p:nvPr/>
        </p:nvSpPr>
        <p:spPr>
          <a:xfrm rot="10800000">
            <a:off x="2098675" y="2995930"/>
            <a:ext cx="969010" cy="2095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259330" y="2639060"/>
            <a:ext cx="551180" cy="368300"/>
          </a:xfrm>
          <a:prstGeom prst="rect">
            <a:avLst/>
          </a:prstGeom>
          <a:noFill/>
        </p:spPr>
        <p:txBody>
          <a:bodyPr wrap="none" rtlCol="0">
            <a:spAutoFit/>
          </a:bodyPr>
          <a:p>
            <a:r>
              <a:rPr lang="en-US" altLang="zh-CN">
                <a:solidFill>
                  <a:srgbClr val="FF0000"/>
                </a:solidFill>
              </a:rPr>
              <a:t>API</a:t>
            </a:r>
            <a:endParaRPr lang="en-US" altLang="zh-CN">
              <a:solidFill>
                <a:srgbClr val="FF0000"/>
              </a:solidFill>
            </a:endParaRPr>
          </a:p>
        </p:txBody>
      </p:sp>
      <p:pic>
        <p:nvPicPr>
          <p:cNvPr id="27" name="Picture 2" descr="https://timgsa.baidu.com/timg?image&amp;quality=80&amp;size=b9999_10000&amp;sec=1589691217431&amp;di=e87d9928cd732e0e0a7f81fa26e1a74d&amp;imgtype=0&amp;src=http%3A%2F%2Fpic.51yuansu.com%2Fpic2%2Fcover%2F00%2F46%2F20%2F58156ab937f5c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8955" y="2648775"/>
            <a:ext cx="904094" cy="904094"/>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17"/>
          <p:cNvSpPr/>
          <p:nvPr/>
        </p:nvSpPr>
        <p:spPr>
          <a:xfrm>
            <a:off x="4726940" y="303593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nvSpPr>
        <p:spPr>
          <a:xfrm>
            <a:off x="7054850" y="304228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右箭头 19"/>
          <p:cNvSpPr/>
          <p:nvPr/>
        </p:nvSpPr>
        <p:spPr>
          <a:xfrm>
            <a:off x="9382760" y="303593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3373120" y="3581400"/>
            <a:ext cx="1097280" cy="2999740"/>
          </a:xfrm>
          <a:prstGeom prst="rect">
            <a:avLst/>
          </a:prstGeom>
          <a:noFill/>
        </p:spPr>
        <p:txBody>
          <a:bodyPr wrap="none" rtlCol="0">
            <a:spAutoFit/>
          </a:bodyPr>
          <a:p>
            <a:pPr>
              <a:lnSpc>
                <a:spcPct val="150000"/>
              </a:lnSpc>
            </a:pPr>
            <a:r>
              <a:rPr lang="zh-CN" altLang="en-US"/>
              <a:t>请求映射</a:t>
            </a:r>
            <a:endParaRPr lang="zh-CN" altLang="en-US"/>
          </a:p>
          <a:p>
            <a:pPr>
              <a:lnSpc>
                <a:spcPct val="150000"/>
              </a:lnSpc>
            </a:pPr>
            <a:r>
              <a:rPr lang="zh-CN" altLang="en-US"/>
              <a:t>提取参数</a:t>
            </a:r>
            <a:endParaRPr lang="zh-CN" altLang="en-US"/>
          </a:p>
          <a:p>
            <a:pPr>
              <a:lnSpc>
                <a:spcPct val="150000"/>
              </a:lnSpc>
            </a:pPr>
            <a:r>
              <a:rPr lang="zh-CN" altLang="en-US"/>
              <a:t>类型转换</a:t>
            </a:r>
            <a:endParaRPr lang="zh-CN" altLang="en-US"/>
          </a:p>
          <a:p>
            <a:pPr>
              <a:lnSpc>
                <a:spcPct val="150000"/>
              </a:lnSpc>
            </a:pPr>
            <a:r>
              <a:rPr lang="zh-CN" altLang="en-US"/>
              <a:t>视图解析</a:t>
            </a:r>
            <a:endParaRPr lang="zh-CN" altLang="en-US"/>
          </a:p>
          <a:p>
            <a:pPr>
              <a:lnSpc>
                <a:spcPct val="150000"/>
              </a:lnSpc>
            </a:pPr>
            <a:r>
              <a:rPr lang="zh-CN" altLang="en-US"/>
              <a:t>返回响应</a:t>
            </a:r>
            <a:endParaRPr lang="zh-CN" altLang="en-US"/>
          </a:p>
          <a:p>
            <a:pPr>
              <a:lnSpc>
                <a:spcPct val="150000"/>
              </a:lnSpc>
            </a:pPr>
            <a:r>
              <a:rPr lang="zh-CN" altLang="en-US"/>
              <a:t>拦截器</a:t>
            </a:r>
            <a:endParaRPr lang="zh-CN" altLang="en-US"/>
          </a:p>
          <a:p>
            <a:pPr>
              <a:lnSpc>
                <a:spcPct val="150000"/>
              </a:lnSpc>
            </a:pPr>
            <a:r>
              <a:rPr lang="zh-CN" altLang="en-US"/>
              <a:t>……</a:t>
            </a:r>
            <a:endParaRPr lang="zh-CN" altLang="en-US"/>
          </a:p>
        </p:txBody>
      </p:sp>
      <p:sp>
        <p:nvSpPr>
          <p:cNvPr id="26" name="文本框 25"/>
          <p:cNvSpPr txBox="1"/>
          <p:nvPr/>
        </p:nvSpPr>
        <p:spPr>
          <a:xfrm>
            <a:off x="3373120" y="1301115"/>
            <a:ext cx="1097280" cy="368300"/>
          </a:xfrm>
          <a:prstGeom prst="rect">
            <a:avLst/>
          </a:prstGeom>
          <a:noFill/>
        </p:spPr>
        <p:txBody>
          <a:bodyPr wrap="none" rtlCol="0">
            <a:spAutoFit/>
          </a:bodyPr>
          <a:p>
            <a:r>
              <a:rPr lang="zh-CN" altLang="en-US"/>
              <a:t>认证授权</a:t>
            </a:r>
            <a:endParaRPr lang="zh-CN" altLang="en-US"/>
          </a:p>
        </p:txBody>
      </p:sp>
      <p:sp>
        <p:nvSpPr>
          <p:cNvPr id="28" name="文本框 27"/>
          <p:cNvSpPr txBox="1"/>
          <p:nvPr/>
        </p:nvSpPr>
        <p:spPr>
          <a:xfrm>
            <a:off x="5688965" y="3587750"/>
            <a:ext cx="1097280" cy="506730"/>
          </a:xfrm>
          <a:prstGeom prst="rect">
            <a:avLst/>
          </a:prstGeom>
          <a:noFill/>
        </p:spPr>
        <p:txBody>
          <a:bodyPr wrap="none" rtlCol="0">
            <a:spAutoFit/>
          </a:bodyPr>
          <a:p>
            <a:pPr>
              <a:lnSpc>
                <a:spcPct val="150000"/>
              </a:lnSpc>
            </a:pPr>
            <a:r>
              <a:rPr lang="zh-CN" altLang="en-US"/>
              <a:t>业务逻辑</a:t>
            </a:r>
            <a:endParaRPr lang="zh-CN" altLang="en-US"/>
          </a:p>
        </p:txBody>
      </p:sp>
      <p:sp>
        <p:nvSpPr>
          <p:cNvPr id="29" name="文本框 28"/>
          <p:cNvSpPr txBox="1"/>
          <p:nvPr/>
        </p:nvSpPr>
        <p:spPr>
          <a:xfrm>
            <a:off x="8131810" y="3622040"/>
            <a:ext cx="843280" cy="922020"/>
          </a:xfrm>
          <a:prstGeom prst="rect">
            <a:avLst/>
          </a:prstGeom>
          <a:noFill/>
        </p:spPr>
        <p:txBody>
          <a:bodyPr wrap="none" rtlCol="0">
            <a:spAutoFit/>
          </a:bodyPr>
          <a:p>
            <a:pPr>
              <a:lnSpc>
                <a:spcPct val="150000"/>
              </a:lnSpc>
            </a:pPr>
            <a:r>
              <a:rPr lang="en-US" altLang="zh-CN"/>
              <a:t>ORM</a:t>
            </a:r>
            <a:endParaRPr lang="en-US" altLang="zh-CN"/>
          </a:p>
          <a:p>
            <a:pPr>
              <a:lnSpc>
                <a:spcPct val="150000"/>
              </a:lnSpc>
            </a:pPr>
            <a:r>
              <a:rPr lang="en-US" altLang="zh-CN"/>
              <a:t>CRUD</a:t>
            </a:r>
            <a:endParaRPr lang="en-US" altLang="zh-CN"/>
          </a:p>
        </p:txBody>
      </p:sp>
      <p:sp>
        <p:nvSpPr>
          <p:cNvPr id="2" name="文本框 1"/>
          <p:cNvSpPr txBox="1"/>
          <p:nvPr/>
        </p:nvSpPr>
        <p:spPr>
          <a:xfrm>
            <a:off x="7464425" y="5139690"/>
            <a:ext cx="4321175" cy="368300"/>
          </a:xfrm>
          <a:prstGeom prst="rect">
            <a:avLst/>
          </a:prstGeom>
          <a:noFill/>
        </p:spPr>
        <p:txBody>
          <a:bodyPr wrap="square" rtlCol="0" anchor="t">
            <a:spAutoFit/>
          </a:bodyPr>
          <a:p>
            <a:r>
              <a:rPr lang="zh-CN" altLang="en-US">
                <a:solidFill>
                  <a:srgbClr val="FF0000"/>
                </a:solidFill>
              </a:rPr>
              <a:t>D</a:t>
            </a:r>
            <a:r>
              <a:rPr lang="zh-CN" altLang="en-US"/>
              <a:t>ata </a:t>
            </a:r>
            <a:r>
              <a:rPr lang="zh-CN" altLang="en-US">
                <a:solidFill>
                  <a:srgbClr val="FF0000"/>
                </a:solidFill>
              </a:rPr>
              <a:t>A</a:t>
            </a:r>
            <a:r>
              <a:rPr lang="zh-CN" altLang="en-US"/>
              <a:t>ccess </a:t>
            </a:r>
            <a:r>
              <a:rPr lang="zh-CN" altLang="en-US">
                <a:solidFill>
                  <a:srgbClr val="FF0000"/>
                </a:solidFill>
              </a:rPr>
              <a:t>O</a:t>
            </a:r>
            <a:r>
              <a:rPr lang="zh-CN" altLang="en-US"/>
              <a:t>bject：数据访问</a:t>
            </a:r>
            <a:r>
              <a:rPr lang="zh-CN" altLang="en-US"/>
              <a:t>对象</a:t>
            </a: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1168400" y="1384300"/>
            <a:ext cx="9855200" cy="4089400"/>
          </a:xfrm>
          <a:prstGeom prst="rect">
            <a:avLst/>
          </a:prstGeom>
        </p:spPr>
      </p:pic>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469900" y="1536700"/>
            <a:ext cx="11252200" cy="3784600"/>
          </a:xfrm>
          <a:prstGeom prst="rect">
            <a:avLst/>
          </a:prstGeom>
        </p:spPr>
      </p:pic>
      <p:cxnSp>
        <p:nvCxnSpPr>
          <p:cNvPr id="8" name="直接箭头连接符 7"/>
          <p:cNvCxnSpPr/>
          <p:nvPr/>
        </p:nvCxnSpPr>
        <p:spPr>
          <a:xfrm flipH="1">
            <a:off x="7113270" y="2971800"/>
            <a:ext cx="685800" cy="3175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799070" y="2654300"/>
            <a:ext cx="2138680" cy="368300"/>
          </a:xfrm>
          <a:prstGeom prst="rect">
            <a:avLst/>
          </a:prstGeom>
          <a:noFill/>
        </p:spPr>
        <p:txBody>
          <a:bodyPr wrap="none" rtlCol="0">
            <a:spAutoFit/>
          </a:bodyPr>
          <a:p>
            <a:r>
              <a:rPr lang="en-US" altLang="zh-CN"/>
              <a:t>Lombok</a:t>
            </a:r>
            <a:r>
              <a:rPr lang="zh-CN" altLang="en-US"/>
              <a:t>提供的</a:t>
            </a:r>
            <a:r>
              <a:rPr lang="zh-CN" altLang="en-US"/>
              <a:t>注解</a:t>
            </a:r>
            <a:endParaRPr lang="zh-CN" altLang="en-US"/>
          </a:p>
        </p:txBody>
      </p:sp>
      <p:sp>
        <p:nvSpPr>
          <p:cNvPr id="11" name="文本框 10"/>
          <p:cNvSpPr txBox="1"/>
          <p:nvPr/>
        </p:nvSpPr>
        <p:spPr>
          <a:xfrm>
            <a:off x="3212465" y="5749925"/>
            <a:ext cx="5866765" cy="368300"/>
          </a:xfrm>
          <a:prstGeom prst="rect">
            <a:avLst/>
          </a:prstGeom>
          <a:noFill/>
        </p:spPr>
        <p:txBody>
          <a:bodyPr wrap="square" rtlCol="0" anchor="t">
            <a:spAutoFit/>
          </a:bodyPr>
          <a:p>
            <a:r>
              <a:rPr lang="zh-CN" altLang="en-US">
                <a:hlinkClick r:id="rId2" action="ppaction://hlinkfile"/>
              </a:rPr>
              <a:t>https://baomidou.com/pages/223848/#tableid</a:t>
            </a:r>
            <a:endParaRPr lang="zh-CN" altLang="en-US"/>
          </a:p>
        </p:txBody>
      </p:sp>
      <p:cxnSp>
        <p:nvCxnSpPr>
          <p:cNvPr id="13" name="直接箭头连接符 12"/>
          <p:cNvCxnSpPr/>
          <p:nvPr/>
        </p:nvCxnSpPr>
        <p:spPr>
          <a:xfrm flipV="1">
            <a:off x="8053070" y="4305300"/>
            <a:ext cx="406400" cy="1473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243570" y="5461000"/>
            <a:ext cx="3479165" cy="922020"/>
          </a:xfrm>
          <a:prstGeom prst="rect">
            <a:avLst/>
          </a:prstGeom>
          <a:noFill/>
        </p:spPr>
        <p:txBody>
          <a:bodyPr wrap="square" rtlCol="0">
            <a:spAutoFit/>
          </a:bodyPr>
          <a:p>
            <a:pPr>
              <a:lnSpc>
                <a:spcPct val="150000"/>
              </a:lnSpc>
            </a:pPr>
            <a:r>
              <a:rPr lang="en-US" altLang="zh-CN"/>
              <a:t>MyBatis Plus</a:t>
            </a:r>
            <a:r>
              <a:rPr lang="zh-CN" altLang="en-US"/>
              <a:t>提供的注解，用来告诉框架主键</a:t>
            </a:r>
            <a:r>
              <a:rPr lang="zh-CN" altLang="en-US"/>
              <a:t>类型</a:t>
            </a:r>
            <a:endParaRPr lang="zh-CN" altLang="en-US"/>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4" name="图片 3"/>
          <p:cNvPicPr>
            <a:picLocks noChangeAspect="1"/>
          </p:cNvPicPr>
          <p:nvPr/>
        </p:nvPicPr>
        <p:blipFill>
          <a:blip r:embed="rId1"/>
          <a:stretch>
            <a:fillRect/>
          </a:stretch>
        </p:blipFill>
        <p:spPr>
          <a:xfrm>
            <a:off x="389255" y="1872615"/>
            <a:ext cx="11328400" cy="4292600"/>
          </a:xfrm>
          <a:prstGeom prst="rect">
            <a:avLst/>
          </a:prstGeom>
        </p:spPr>
      </p:pic>
      <p:sp>
        <p:nvSpPr>
          <p:cNvPr id="6" name="文本框 5"/>
          <p:cNvSpPr txBox="1"/>
          <p:nvPr/>
        </p:nvSpPr>
        <p:spPr>
          <a:xfrm>
            <a:off x="431800" y="1236345"/>
            <a:ext cx="8187690" cy="368300"/>
          </a:xfrm>
          <a:prstGeom prst="rect">
            <a:avLst/>
          </a:prstGeom>
          <a:noFill/>
        </p:spPr>
        <p:txBody>
          <a:bodyPr wrap="square" rtlCol="0" anchor="t">
            <a:spAutoFit/>
          </a:bodyPr>
          <a:p>
            <a:r>
              <a:rPr lang="zh-CN" altLang="en-US"/>
              <a:t>Lombok 提供了一系列的注解，可以让 Java 代码变得简洁、快速。</a:t>
            </a:r>
            <a:endParaRPr lang="zh-CN" altLang="en-US"/>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436880" y="2455545"/>
            <a:ext cx="11516360" cy="2400300"/>
          </a:xfrm>
          <a:prstGeom prst="rect">
            <a:avLst/>
          </a:prstGeom>
        </p:spPr>
      </p:pic>
      <p:sp>
        <p:nvSpPr>
          <p:cNvPr id="4" name="文本框 3"/>
          <p:cNvSpPr txBox="1"/>
          <p:nvPr/>
        </p:nvSpPr>
        <p:spPr>
          <a:xfrm>
            <a:off x="585470" y="1320800"/>
            <a:ext cx="11219815" cy="922020"/>
          </a:xfrm>
          <a:prstGeom prst="rect">
            <a:avLst/>
          </a:prstGeom>
          <a:noFill/>
        </p:spPr>
        <p:txBody>
          <a:bodyPr wrap="square" rtlCol="0">
            <a:spAutoFit/>
          </a:bodyPr>
          <a:p>
            <a:pPr>
              <a:lnSpc>
                <a:spcPct val="150000"/>
              </a:lnSpc>
            </a:pPr>
            <a:r>
              <a:rPr lang="zh-CN" altLang="en-US"/>
              <a:t>定义一个操作</a:t>
            </a:r>
            <a:r>
              <a:rPr lang="en-US" altLang="zh-CN"/>
              <a:t>Todo</a:t>
            </a:r>
            <a:r>
              <a:rPr lang="zh-CN" altLang="en-US"/>
              <a:t>实体类的</a:t>
            </a:r>
            <a:r>
              <a:rPr lang="en-US" altLang="zh-CN">
                <a:solidFill>
                  <a:srgbClr val="FF0000"/>
                </a:solidFill>
              </a:rPr>
              <a:t>Mapper</a:t>
            </a:r>
            <a:r>
              <a:rPr lang="zh-CN" altLang="en-US">
                <a:solidFill>
                  <a:srgbClr val="FF0000"/>
                </a:solidFill>
              </a:rPr>
              <a:t>接口</a:t>
            </a:r>
            <a:r>
              <a:rPr lang="zh-CN" altLang="en-US">
                <a:solidFill>
                  <a:schemeClr val="tx1"/>
                </a:solidFill>
              </a:rPr>
              <a:t>（</a:t>
            </a:r>
            <a:r>
              <a:rPr lang="en-US" altLang="zh-CN">
                <a:solidFill>
                  <a:srgbClr val="FF0000"/>
                </a:solidFill>
              </a:rPr>
              <a:t>*****</a:t>
            </a:r>
            <a:r>
              <a:rPr lang="zh-CN" altLang="en-US" u="sng">
                <a:solidFill>
                  <a:srgbClr val="FF0000"/>
                </a:solidFill>
              </a:rPr>
              <a:t>注意是</a:t>
            </a:r>
            <a:r>
              <a:rPr lang="en-US" altLang="zh-CN" u="sng">
                <a:solidFill>
                  <a:srgbClr val="FF0000"/>
                </a:solidFill>
              </a:rPr>
              <a:t>interface</a:t>
            </a:r>
            <a:r>
              <a:rPr lang="zh-CN" altLang="en-US" u="sng">
                <a:solidFill>
                  <a:srgbClr val="FF0000"/>
                </a:solidFill>
              </a:rPr>
              <a:t>，不是</a:t>
            </a:r>
            <a:r>
              <a:rPr lang="en-US" altLang="zh-CN" u="sng">
                <a:solidFill>
                  <a:srgbClr val="FF0000"/>
                </a:solidFill>
              </a:rPr>
              <a:t>class******</a:t>
            </a:r>
            <a:r>
              <a:rPr lang="zh-CN" altLang="en-US">
                <a:solidFill>
                  <a:schemeClr val="tx1"/>
                </a:solidFill>
              </a:rPr>
              <a:t>）</a:t>
            </a:r>
            <a:r>
              <a:rPr lang="zh-CN" altLang="en-US"/>
              <a:t>，</a:t>
            </a:r>
            <a:r>
              <a:rPr lang="zh-CN" altLang="en-US">
                <a:solidFill>
                  <a:srgbClr val="FF0000"/>
                </a:solidFill>
              </a:rPr>
              <a:t>继承</a:t>
            </a:r>
            <a:r>
              <a:rPr lang="en-US" altLang="zh-CN"/>
              <a:t>MyBatis Plus</a:t>
            </a:r>
            <a:r>
              <a:rPr lang="zh-CN" altLang="en-US"/>
              <a:t>提供的</a:t>
            </a:r>
            <a:r>
              <a:rPr lang="en-US" altLang="zh-CN">
                <a:solidFill>
                  <a:srgbClr val="FF0000"/>
                </a:solidFill>
              </a:rPr>
              <a:t>BaseMapper</a:t>
            </a:r>
            <a:r>
              <a:rPr lang="zh-CN" altLang="en-US">
                <a:solidFill>
                  <a:srgbClr val="FF0000"/>
                </a:solidFill>
              </a:rPr>
              <a:t>接口</a:t>
            </a:r>
            <a:endParaRPr lang="zh-CN" altLang="en-US">
              <a:solidFill>
                <a:srgbClr val="FF0000"/>
              </a:solidFill>
            </a:endParaRP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209550" y="1894205"/>
            <a:ext cx="11772900" cy="3699510"/>
          </a:xfrm>
          <a:prstGeom prst="rect">
            <a:avLst/>
          </a:prstGeom>
        </p:spPr>
      </p:pic>
      <p:sp>
        <p:nvSpPr>
          <p:cNvPr id="4" name="文本框 3"/>
          <p:cNvSpPr txBox="1"/>
          <p:nvPr/>
        </p:nvSpPr>
        <p:spPr>
          <a:xfrm>
            <a:off x="389255" y="1412240"/>
            <a:ext cx="10083165" cy="368300"/>
          </a:xfrm>
          <a:prstGeom prst="rect">
            <a:avLst/>
          </a:prstGeom>
          <a:noFill/>
        </p:spPr>
        <p:txBody>
          <a:bodyPr wrap="square" rtlCol="0" anchor="t">
            <a:spAutoFit/>
          </a:bodyPr>
          <a:p>
            <a:r>
              <a:rPr lang="zh-CN" altLang="en-US"/>
              <a:t>在 Spring Boot </a:t>
            </a:r>
            <a:r>
              <a:rPr lang="zh-CN" altLang="en-US">
                <a:solidFill>
                  <a:srgbClr val="FF0000"/>
                </a:solidFill>
              </a:rPr>
              <a:t>启动类中添加 @MapperScan 注解</a:t>
            </a:r>
            <a:r>
              <a:rPr lang="zh-CN" altLang="en-US"/>
              <a:t>，</a:t>
            </a:r>
            <a:r>
              <a:rPr lang="en-US" altLang="zh-CN"/>
              <a:t>(</a:t>
            </a:r>
            <a:r>
              <a:rPr lang="en-US" altLang="zh-CN">
                <a:solidFill>
                  <a:srgbClr val="FF0000"/>
                </a:solidFill>
              </a:rPr>
              <a:t>******</a:t>
            </a:r>
            <a:r>
              <a:rPr lang="zh-CN" altLang="en-US">
                <a:solidFill>
                  <a:srgbClr val="FF0000"/>
                </a:solidFill>
              </a:rPr>
              <a:t>非常重要</a:t>
            </a:r>
            <a:r>
              <a:rPr lang="en-US" altLang="zh-CN">
                <a:solidFill>
                  <a:srgbClr val="FF0000"/>
                </a:solidFill>
              </a:rPr>
              <a:t>*******</a:t>
            </a:r>
            <a:r>
              <a:rPr lang="en-US" altLang="zh-CN"/>
              <a:t>)</a:t>
            </a:r>
            <a:r>
              <a:rPr lang="zh-CN" altLang="en-US"/>
              <a:t>扫描 Mapper 文件夹</a:t>
            </a:r>
            <a:endParaRPr lang="zh-CN" altLang="en-US"/>
          </a:p>
        </p:txBody>
      </p:sp>
      <p:sp>
        <p:nvSpPr>
          <p:cNvPr id="5" name="文本框 4"/>
          <p:cNvSpPr txBox="1"/>
          <p:nvPr/>
        </p:nvSpPr>
        <p:spPr>
          <a:xfrm>
            <a:off x="585470" y="5905500"/>
            <a:ext cx="5758180" cy="368300"/>
          </a:xfrm>
          <a:prstGeom prst="rect">
            <a:avLst/>
          </a:prstGeom>
          <a:noFill/>
        </p:spPr>
        <p:txBody>
          <a:bodyPr wrap="none" rtlCol="0">
            <a:spAutoFit/>
          </a:bodyPr>
          <a:p>
            <a:r>
              <a:rPr lang="zh-CN" altLang="en-US"/>
              <a:t>我们只需要定义</a:t>
            </a:r>
            <a:r>
              <a:rPr lang="en-US" altLang="zh-CN"/>
              <a:t>Mapper</a:t>
            </a:r>
            <a:r>
              <a:rPr lang="zh-CN" altLang="en-US"/>
              <a:t>接口，</a:t>
            </a:r>
            <a:r>
              <a:rPr lang="zh-CN" altLang="en-US">
                <a:solidFill>
                  <a:srgbClr val="FF0000"/>
                </a:solidFill>
              </a:rPr>
              <a:t>接口的实现类由框架提供</a:t>
            </a:r>
            <a:endParaRPr lang="zh-CN" altLang="en-US">
              <a:solidFill>
                <a:srgbClr val="FF0000"/>
              </a:solidFill>
            </a:endParaRP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2" name="Rectangle 43"/>
          <p:cNvSpPr>
            <a:spLocks noChangeArrowheads="1"/>
          </p:cNvSpPr>
          <p:nvPr/>
        </p:nvSpPr>
        <p:spPr bwMode="auto">
          <a:xfrm>
            <a:off x="515941" y="1363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1420325"/>
          </a:xfrm>
          <a:prstGeom prst="rect">
            <a:avLst/>
          </a:prstGeom>
        </p:spPr>
        <p:txBody>
          <a:bodyPr wrap="square">
            <a:spAutoFit/>
          </a:bodyPr>
          <a:lstStyle/>
          <a:p>
            <a:pPr>
              <a:lnSpc>
                <a:spcPct val="150000"/>
              </a:lnSpc>
            </a:pPr>
            <a:r>
              <a:rPr lang="en-US" altLang="zh-CN" sz="2000" dirty="0"/>
              <a:t>CRUD</a:t>
            </a:r>
            <a:r>
              <a:rPr lang="zh-CN" altLang="en-US" sz="2000" dirty="0"/>
              <a:t>接口</a:t>
            </a:r>
            <a:endParaRPr lang="en-US" altLang="zh-CN" sz="2000" dirty="0"/>
          </a:p>
          <a:p>
            <a:pPr>
              <a:lnSpc>
                <a:spcPct val="150000"/>
              </a:lnSpc>
            </a:pPr>
            <a:endParaRPr lang="en-US" altLang="zh-CN" sz="2000" dirty="0"/>
          </a:p>
          <a:p>
            <a:pPr>
              <a:lnSpc>
                <a:spcPct val="150000"/>
              </a:lnSpc>
            </a:pPr>
            <a:endParaRPr lang="zh-CN" altLang="en-US" sz="2000" dirty="0"/>
          </a:p>
        </p:txBody>
      </p:sp>
      <p:sp>
        <p:nvSpPr>
          <p:cNvPr id="4" name="矩形 3"/>
          <p:cNvSpPr/>
          <p:nvPr/>
        </p:nvSpPr>
        <p:spPr>
          <a:xfrm>
            <a:off x="1962149" y="1312847"/>
            <a:ext cx="9282113" cy="646331"/>
          </a:xfrm>
          <a:prstGeom prst="rect">
            <a:avLst/>
          </a:prstGeom>
        </p:spPr>
        <p:txBody>
          <a:bodyPr wrap="square">
            <a:spAutoFit/>
          </a:bodyPr>
          <a:lstStyle/>
          <a:p>
            <a:r>
              <a:rPr lang="en-US" altLang="zh-CN" dirty="0">
                <a:hlinkClick r:id="rId1"/>
              </a:rPr>
              <a:t>https://mp.baomidou.com/guide/crud-interface.html#service-crud-%E6%8E%A5%E5%8F%A3</a:t>
            </a:r>
            <a:endParaRPr lang="zh-CN" altLang="en-US" dirty="0"/>
          </a:p>
        </p:txBody>
      </p:sp>
      <p:pic>
        <p:nvPicPr>
          <p:cNvPr id="5" name="图片 4"/>
          <p:cNvPicPr>
            <a:picLocks noChangeAspect="1"/>
          </p:cNvPicPr>
          <p:nvPr/>
        </p:nvPicPr>
        <p:blipFill>
          <a:blip r:embed="rId2"/>
          <a:stretch>
            <a:fillRect/>
          </a:stretch>
        </p:blipFill>
        <p:spPr>
          <a:xfrm>
            <a:off x="617541" y="2152897"/>
            <a:ext cx="2333333" cy="3952381"/>
          </a:xfrm>
          <a:prstGeom prst="rect">
            <a:avLst/>
          </a:prstGeom>
        </p:spPr>
      </p:pic>
      <p:sp>
        <p:nvSpPr>
          <p:cNvPr id="7" name="Rectangle 1"/>
          <p:cNvSpPr>
            <a:spLocks noChangeArrowheads="1"/>
          </p:cNvSpPr>
          <p:nvPr/>
        </p:nvSpPr>
        <p:spPr bwMode="auto">
          <a:xfrm>
            <a:off x="3437188" y="2432746"/>
            <a:ext cx="8465779"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a:lnSpc>
                <a:spcPct val="200000"/>
              </a:lnSpc>
            </a:pPr>
            <a:r>
              <a:rPr lang="zh-CN" altLang="en-US" sz="2000" dirty="0">
                <a:latin typeface="Consolas" panose="020B0609020204030204" pitchFamily="49" charset="0"/>
              </a:rPr>
              <a:t>通用 </a:t>
            </a:r>
            <a:r>
              <a:rPr lang="en-US" altLang="zh-CN" sz="2000" dirty="0">
                <a:latin typeface="Consolas" panose="020B0609020204030204" pitchFamily="49" charset="0"/>
              </a:rPr>
              <a:t>Mapper</a:t>
            </a:r>
            <a:r>
              <a:rPr lang="zh-CN" altLang="en-US" sz="2000" dirty="0">
                <a:latin typeface="Consolas" panose="020B0609020204030204" pitchFamily="49" charset="0"/>
              </a:rPr>
              <a:t>接口：</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BaseMapper</a:t>
            </a:r>
            <a:endParaRPr lang="en-US" altLang="zh-CN" sz="2000" dirty="0">
              <a:latin typeface="Consolas" panose="020B0609020204030204" pitchFamily="49" charset="0"/>
            </a:endParaRPr>
          </a:p>
          <a:p>
            <a:pPr lvl="0">
              <a:lnSpc>
                <a:spcPct val="200000"/>
              </a:lnSpc>
            </a:pPr>
            <a:r>
              <a:rPr lang="zh-CN" altLang="en-US" sz="2000" dirty="0">
                <a:latin typeface="Consolas" panose="020B0609020204030204" pitchFamily="49" charset="0"/>
              </a:rPr>
              <a:t>通用 </a:t>
            </a:r>
            <a:r>
              <a:rPr lang="en-US" altLang="zh-CN" sz="2000" dirty="0">
                <a:latin typeface="Consolas" panose="020B0609020204030204" pitchFamily="49" charset="0"/>
              </a:rPr>
              <a:t>Service</a:t>
            </a:r>
            <a:r>
              <a:rPr lang="zh-CN" altLang="en-US" sz="2000" dirty="0">
                <a:latin typeface="Consolas" panose="020B0609020204030204" pitchFamily="49" charset="0"/>
              </a:rPr>
              <a:t>接口：</a:t>
            </a:r>
            <a:r>
              <a:rPr lang="zh-CN" altLang="zh-CN" sz="2000" dirty="0">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s</a:t>
            </a:r>
            <a:r>
              <a:rPr lang="zh-CN" altLang="zh-CN" sz="2000" dirty="0">
                <a:solidFill>
                  <a:srgbClr val="000000"/>
                </a:solidFill>
                <a:latin typeface="Consolas" panose="020B0609020204030204" pitchFamily="49" charset="0"/>
              </a:rPr>
              <a:t>ervice</a:t>
            </a:r>
            <a:endParaRPr kumimoji="0" lang="en-US" altLang="zh-CN" sz="200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200000"/>
              </a:lnSpc>
              <a:spcBef>
                <a:spcPct val="0"/>
              </a:spcBef>
              <a:spcAft>
                <a:spcPct val="0"/>
              </a:spcAft>
              <a:buClrTx/>
              <a:buSzTx/>
              <a:buFontTx/>
              <a:buNone/>
            </a:pPr>
            <a:r>
              <a:rPr kumimoji="0" lang="zh-CN" altLang="zh-CN" sz="2000" b="1" i="0" u="none" strike="noStrike" cap="none" normalizeH="0" baseline="0" dirty="0">
                <a:ln>
                  <a:noFill/>
                </a:ln>
                <a:solidFill>
                  <a:srgbClr val="000080"/>
                </a:solidFill>
                <a:effectLst/>
                <a:latin typeface="Consolas" panose="020B0609020204030204" pitchFamily="49" charset="0"/>
              </a:rPr>
              <a:t>import </a:t>
            </a:r>
            <a:r>
              <a:rPr kumimoji="0" lang="zh-CN" altLang="zh-CN" sz="2000" b="0" i="0" u="none" strike="noStrike" cap="none" normalizeH="0" baseline="0" dirty="0">
                <a:ln>
                  <a:noFill/>
                </a:ln>
                <a:solidFill>
                  <a:srgbClr val="000000"/>
                </a:solidFill>
                <a:effectLst/>
                <a:latin typeface="Consolas" panose="020B0609020204030204" pitchFamily="49" charset="0"/>
              </a:rPr>
              <a:t>com.baomidou.mybatisplus.extension.service.IService</a:t>
            </a:r>
            <a:r>
              <a:rPr kumimoji="0" lang="zh-CN" altLang="zh-CN" sz="1400" b="0" i="0" u="none" strike="noStrike" cap="none" normalizeH="0" baseline="0" dirty="0">
                <a:ln>
                  <a:noFill/>
                </a:ln>
                <a:solidFill>
                  <a:srgbClr val="000000"/>
                </a:solidFill>
                <a:effectLst/>
                <a:latin typeface="Consolas" panose="020B0609020204030204" pitchFamily="49" charset="0"/>
              </a:rPr>
              <a:t>;</a:t>
            </a:r>
            <a:endParaRPr kumimoji="0" lang="en-US" altLang="zh-CN" sz="1400" b="0" i="0" u="none" strike="noStrike" cap="none" normalizeH="0" baseline="0" dirty="0">
              <a:ln>
                <a:noFill/>
              </a:ln>
              <a:solidFill>
                <a:srgbClr val="000000"/>
              </a:solidFill>
              <a:effectLst/>
              <a:latin typeface="Consolas" panose="020B0609020204030204" pitchFamily="49" charset="0"/>
            </a:endParaRPr>
          </a:p>
          <a:p>
            <a:pPr lvl="0">
              <a:lnSpc>
                <a:spcPct val="200000"/>
              </a:lnSpc>
            </a:pPr>
            <a:r>
              <a:rPr lang="en-US" altLang="zh-CN" sz="2000" b="1" dirty="0">
                <a:solidFill>
                  <a:srgbClr val="000080"/>
                </a:solidFill>
                <a:latin typeface="Consolas" panose="020B0609020204030204" pitchFamily="49" charset="0"/>
              </a:rPr>
              <a:t>import </a:t>
            </a:r>
            <a:r>
              <a:rPr lang="en-US" altLang="zh-CN" sz="2000" dirty="0" err="1">
                <a:solidFill>
                  <a:srgbClr val="000000"/>
                </a:solidFill>
                <a:latin typeface="Consolas" panose="020B0609020204030204" pitchFamily="49" charset="0"/>
              </a:rPr>
              <a:t>com.baomidou.mybatisplus.core.mapper.BaseMapper</a:t>
            </a:r>
            <a:r>
              <a:rPr lang="en-US" altLang="zh-CN" sz="2000" dirty="0">
                <a:solidFill>
                  <a:srgbClr val="000000"/>
                </a:solidFill>
                <a:latin typeface="Consolas" panose="020B0609020204030204" pitchFamily="49" charset="0"/>
              </a:rPr>
              <a:t>;</a:t>
            </a:r>
            <a:endParaRPr lang="en-US" altLang="zh-CN" sz="2000" dirty="0">
              <a:solidFill>
                <a:srgbClr val="000000"/>
              </a:solidFill>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351790" y="2452370"/>
            <a:ext cx="11513820" cy="2753995"/>
          </a:xfrm>
          <a:prstGeom prst="rect">
            <a:avLst/>
          </a:prstGeom>
        </p:spPr>
      </p:pic>
      <p:sp>
        <p:nvSpPr>
          <p:cNvPr id="4" name="文本框 3"/>
          <p:cNvSpPr txBox="1"/>
          <p:nvPr/>
        </p:nvSpPr>
        <p:spPr>
          <a:xfrm>
            <a:off x="394970" y="1282700"/>
            <a:ext cx="11856085" cy="1337945"/>
          </a:xfrm>
          <a:prstGeom prst="rect">
            <a:avLst/>
          </a:prstGeom>
          <a:noFill/>
        </p:spPr>
        <p:txBody>
          <a:bodyPr wrap="square" rtlCol="0">
            <a:spAutoFit/>
          </a:bodyPr>
          <a:p>
            <a:pPr>
              <a:lnSpc>
                <a:spcPct val="150000"/>
              </a:lnSpc>
            </a:pPr>
            <a:r>
              <a:rPr lang="en-US" altLang="zh-CN"/>
              <a:t>Controller</a:t>
            </a:r>
            <a:r>
              <a:rPr lang="zh-CN" altLang="en-US"/>
              <a:t>中</a:t>
            </a:r>
            <a:r>
              <a:rPr lang="zh-CN" altLang="en-US">
                <a:solidFill>
                  <a:srgbClr val="FF0000"/>
                </a:solidFill>
              </a:rPr>
              <a:t>可以直接使用</a:t>
            </a:r>
            <a:r>
              <a:rPr lang="en-US" altLang="zh-CN">
                <a:solidFill>
                  <a:srgbClr val="FF0000"/>
                </a:solidFill>
              </a:rPr>
              <a:t>Mapper</a:t>
            </a:r>
            <a:r>
              <a:rPr lang="zh-CN" altLang="en-US"/>
              <a:t>映射器进行</a:t>
            </a:r>
            <a:r>
              <a:rPr lang="en-US" altLang="zh-CN"/>
              <a:t>CRUD</a:t>
            </a:r>
            <a:r>
              <a:rPr lang="zh-CN" altLang="en-US"/>
              <a:t>操作，但为了操作更方便，我们定义一个继承</a:t>
            </a:r>
            <a:r>
              <a:rPr lang="en-US" altLang="zh-CN"/>
              <a:t>IService</a:t>
            </a:r>
            <a:r>
              <a:rPr lang="zh-CN" altLang="en-US"/>
              <a:t>通用</a:t>
            </a:r>
            <a:r>
              <a:rPr lang="en-US" altLang="zh-CN"/>
              <a:t>CRUD</a:t>
            </a:r>
            <a:r>
              <a:rPr lang="zh-CN" altLang="en-US"/>
              <a:t>接口的</a:t>
            </a:r>
            <a:r>
              <a:rPr lang="en-US" altLang="zh-CN"/>
              <a:t>Service</a:t>
            </a:r>
            <a:r>
              <a:rPr lang="zh-CN" altLang="en-US"/>
              <a:t>接口</a:t>
            </a:r>
            <a:r>
              <a:rPr lang="en-US" altLang="zh-CN"/>
              <a:t>ITodoService</a:t>
            </a:r>
            <a:r>
              <a:rPr lang="zh-CN" altLang="en-US"/>
              <a:t>。</a:t>
            </a:r>
            <a:endParaRPr lang="zh-CN" altLang="en-US"/>
          </a:p>
          <a:p>
            <a:pPr>
              <a:lnSpc>
                <a:spcPct val="150000"/>
              </a:lnSpc>
            </a:pPr>
            <a:endParaRPr lang="en-US" altLang="zh-CN"/>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394970" y="2341245"/>
            <a:ext cx="11595100" cy="1372870"/>
          </a:xfrm>
          <a:prstGeom prst="rect">
            <a:avLst/>
          </a:prstGeom>
        </p:spPr>
      </p:pic>
      <p:sp>
        <p:nvSpPr>
          <p:cNvPr id="4" name="文本框 3"/>
          <p:cNvSpPr txBox="1"/>
          <p:nvPr/>
        </p:nvSpPr>
        <p:spPr>
          <a:xfrm>
            <a:off x="394970" y="1236345"/>
            <a:ext cx="11856085" cy="1337945"/>
          </a:xfrm>
          <a:prstGeom prst="rect">
            <a:avLst/>
          </a:prstGeom>
          <a:noFill/>
        </p:spPr>
        <p:txBody>
          <a:bodyPr wrap="square" rtlCol="0">
            <a:spAutoFit/>
          </a:bodyPr>
          <a:p>
            <a:pPr>
              <a:lnSpc>
                <a:spcPct val="150000"/>
              </a:lnSpc>
            </a:pPr>
            <a:r>
              <a:rPr lang="zh-CN" altLang="en-US"/>
              <a:t>定义</a:t>
            </a:r>
            <a:r>
              <a:rPr lang="en-US" altLang="zh-CN"/>
              <a:t>ITodoService</a:t>
            </a:r>
            <a:r>
              <a:rPr lang="zh-CN" altLang="en-US"/>
              <a:t>接口的实现类</a:t>
            </a:r>
            <a:r>
              <a:rPr lang="en-US" altLang="zh-CN"/>
              <a:t>TodoServiceImpl</a:t>
            </a:r>
            <a:r>
              <a:rPr lang="zh-CN" altLang="en-US"/>
              <a:t>继承</a:t>
            </a:r>
            <a:r>
              <a:rPr lang="en-US" altLang="zh-CN"/>
              <a:t>MyBatis Plus</a:t>
            </a:r>
            <a:r>
              <a:rPr lang="zh-CN" altLang="en-US"/>
              <a:t>提供的</a:t>
            </a:r>
            <a:r>
              <a:rPr lang="en-US" altLang="zh-CN"/>
              <a:t>ServiceImpl</a:t>
            </a:r>
            <a:r>
              <a:rPr lang="zh-CN" altLang="en-US"/>
              <a:t>实现类</a:t>
            </a:r>
            <a:endParaRPr lang="zh-CN" altLang="en-US"/>
          </a:p>
          <a:p>
            <a:pPr>
              <a:lnSpc>
                <a:spcPct val="150000"/>
              </a:lnSpc>
            </a:pPr>
            <a:r>
              <a:rPr lang="en-US" altLang="zh-CN"/>
              <a:t>TodoServiceImpl</a:t>
            </a:r>
            <a:r>
              <a:rPr lang="zh-CN" altLang="en-US"/>
              <a:t>类上面要加注解</a:t>
            </a:r>
            <a:r>
              <a:rPr lang="en-US" altLang="zh-CN">
                <a:solidFill>
                  <a:srgbClr val="FF0000"/>
                </a:solidFill>
              </a:rPr>
              <a:t>@Service</a:t>
            </a:r>
            <a:r>
              <a:rPr lang="zh-CN" altLang="en-US">
                <a:solidFill>
                  <a:srgbClr val="FF0000"/>
                </a:solidFill>
              </a:rPr>
              <a:t>，</a:t>
            </a:r>
            <a:r>
              <a:rPr lang="zh-CN" altLang="en-US">
                <a:solidFill>
                  <a:schemeClr val="tx1"/>
                </a:solidFill>
              </a:rPr>
              <a:t>（</a:t>
            </a:r>
            <a:r>
              <a:rPr lang="en-US" altLang="zh-CN">
                <a:solidFill>
                  <a:srgbClr val="FF0000"/>
                </a:solidFill>
                <a:sym typeface="+mn-ea"/>
              </a:rPr>
              <a:t>******</a:t>
            </a:r>
            <a:r>
              <a:rPr lang="zh-CN" altLang="en-US">
                <a:solidFill>
                  <a:srgbClr val="FF0000"/>
                </a:solidFill>
                <a:sym typeface="+mn-ea"/>
              </a:rPr>
              <a:t>非常重要</a:t>
            </a:r>
            <a:r>
              <a:rPr lang="en-US" altLang="zh-CN">
                <a:solidFill>
                  <a:srgbClr val="FF0000"/>
                </a:solidFill>
                <a:sym typeface="+mn-ea"/>
              </a:rPr>
              <a:t>*******</a:t>
            </a:r>
            <a:r>
              <a:rPr lang="zh-CN" altLang="en-US">
                <a:solidFill>
                  <a:schemeClr val="tx1"/>
                </a:solidFill>
              </a:rPr>
              <a:t>），</a:t>
            </a:r>
            <a:r>
              <a:rPr lang="en-US" altLang="zh-CN">
                <a:solidFill>
                  <a:schemeClr val="tx1"/>
                </a:solidFill>
              </a:rPr>
              <a:t>Spring</a:t>
            </a:r>
            <a:r>
              <a:rPr lang="zh-CN" altLang="en-US">
                <a:solidFill>
                  <a:schemeClr val="tx1"/>
                </a:solidFill>
              </a:rPr>
              <a:t>容器将会创建类的</a:t>
            </a:r>
            <a:r>
              <a:rPr lang="zh-CN" altLang="en-US">
                <a:solidFill>
                  <a:schemeClr val="tx1"/>
                </a:solidFill>
              </a:rPr>
              <a:t>实例</a:t>
            </a:r>
            <a:endParaRPr lang="zh-CN" altLang="en-US">
              <a:solidFill>
                <a:schemeClr val="tx1"/>
              </a:solidFill>
            </a:endParaRPr>
          </a:p>
          <a:p>
            <a:pPr>
              <a:lnSpc>
                <a:spcPct val="150000"/>
              </a:lnSpc>
            </a:pPr>
            <a:endParaRPr lang="zh-CN" altLang="en-US">
              <a:solidFill>
                <a:schemeClr val="tx1"/>
              </a:solidFill>
            </a:endParaRP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653415" y="2219960"/>
            <a:ext cx="10719435" cy="4314825"/>
          </a:xfrm>
          <a:prstGeom prst="rect">
            <a:avLst/>
          </a:prstGeom>
        </p:spPr>
      </p:pic>
      <p:sp>
        <p:nvSpPr>
          <p:cNvPr id="4" name="文本框 3"/>
          <p:cNvSpPr txBox="1"/>
          <p:nvPr/>
        </p:nvSpPr>
        <p:spPr>
          <a:xfrm>
            <a:off x="394970" y="1236345"/>
            <a:ext cx="11856085" cy="1337945"/>
          </a:xfrm>
          <a:prstGeom prst="rect">
            <a:avLst/>
          </a:prstGeom>
          <a:noFill/>
        </p:spPr>
        <p:txBody>
          <a:bodyPr wrap="square" rtlCol="0">
            <a:spAutoFit/>
          </a:bodyPr>
          <a:p>
            <a:pPr>
              <a:lnSpc>
                <a:spcPct val="150000"/>
              </a:lnSpc>
            </a:pPr>
            <a:r>
              <a:rPr lang="zh-CN" altLang="en-US"/>
              <a:t>在</a:t>
            </a:r>
            <a:r>
              <a:rPr lang="en-US" altLang="zh-CN"/>
              <a:t>Controller</a:t>
            </a:r>
            <a:r>
              <a:rPr lang="zh-CN" altLang="en-US"/>
              <a:t>类中通过注解</a:t>
            </a:r>
            <a:r>
              <a:rPr lang="en-US" altLang="zh-CN">
                <a:solidFill>
                  <a:srgbClr val="FF0000"/>
                </a:solidFill>
              </a:rPr>
              <a:t>@Autowired</a:t>
            </a:r>
            <a:r>
              <a:rPr lang="zh-CN" altLang="en-US">
                <a:solidFill>
                  <a:srgbClr val="FF0000"/>
                </a:solidFill>
              </a:rPr>
              <a:t>注入实现</a:t>
            </a:r>
            <a:r>
              <a:rPr lang="en-US" altLang="zh-CN">
                <a:solidFill>
                  <a:srgbClr val="FF0000"/>
                </a:solidFill>
              </a:rPr>
              <a:t>ITodoService</a:t>
            </a:r>
            <a:r>
              <a:rPr lang="zh-CN" altLang="en-US">
                <a:solidFill>
                  <a:srgbClr val="FF0000"/>
                </a:solidFill>
              </a:rPr>
              <a:t>接口的</a:t>
            </a:r>
            <a:r>
              <a:rPr lang="zh-CN" altLang="en-US">
                <a:solidFill>
                  <a:srgbClr val="FF0000"/>
                </a:solidFill>
              </a:rPr>
              <a:t>对象，</a:t>
            </a:r>
            <a:r>
              <a:rPr lang="zh-CN" altLang="en-US">
                <a:solidFill>
                  <a:schemeClr val="tx1"/>
                </a:solidFill>
              </a:rPr>
              <a:t>（</a:t>
            </a:r>
            <a:r>
              <a:rPr lang="en-US" altLang="zh-CN">
                <a:solidFill>
                  <a:srgbClr val="FF0000"/>
                </a:solidFill>
                <a:sym typeface="+mn-ea"/>
              </a:rPr>
              <a:t>******</a:t>
            </a:r>
            <a:r>
              <a:rPr lang="zh-CN" altLang="en-US">
                <a:solidFill>
                  <a:srgbClr val="FF0000"/>
                </a:solidFill>
                <a:sym typeface="+mn-ea"/>
              </a:rPr>
              <a:t>非常重要</a:t>
            </a:r>
            <a:r>
              <a:rPr lang="en-US" altLang="zh-CN">
                <a:solidFill>
                  <a:srgbClr val="FF0000"/>
                </a:solidFill>
                <a:sym typeface="+mn-ea"/>
              </a:rPr>
              <a:t>*******</a:t>
            </a:r>
            <a:r>
              <a:rPr lang="zh-CN" altLang="en-US">
                <a:solidFill>
                  <a:schemeClr val="tx1"/>
                </a:solidFill>
              </a:rPr>
              <a:t>），</a:t>
            </a:r>
            <a:r>
              <a:rPr lang="en-US" altLang="zh-CN">
                <a:solidFill>
                  <a:schemeClr val="tx1"/>
                </a:solidFill>
              </a:rPr>
              <a:t>Spring</a:t>
            </a:r>
            <a:r>
              <a:rPr lang="zh-CN" altLang="en-US">
                <a:solidFill>
                  <a:schemeClr val="tx1"/>
                </a:solidFill>
              </a:rPr>
              <a:t>容器将会创建类的</a:t>
            </a:r>
            <a:r>
              <a:rPr lang="zh-CN" altLang="en-US">
                <a:solidFill>
                  <a:schemeClr val="tx1"/>
                </a:solidFill>
              </a:rPr>
              <a:t>实例</a:t>
            </a:r>
            <a:endParaRPr lang="zh-CN" altLang="en-US">
              <a:solidFill>
                <a:schemeClr val="tx1"/>
              </a:solidFill>
            </a:endParaRPr>
          </a:p>
          <a:p>
            <a:pPr>
              <a:lnSpc>
                <a:spcPct val="150000"/>
              </a:lnSpc>
            </a:pPr>
            <a:endParaRPr lang="zh-CN" altLang="en-US">
              <a:solidFill>
                <a:schemeClr val="tx1"/>
              </a:solidFill>
            </a:endParaRPr>
          </a:p>
        </p:txBody>
      </p:sp>
      <p:cxnSp>
        <p:nvCxnSpPr>
          <p:cNvPr id="5" name="直接箭头连接符 4"/>
          <p:cNvCxnSpPr/>
          <p:nvPr/>
        </p:nvCxnSpPr>
        <p:spPr>
          <a:xfrm flipH="1">
            <a:off x="9830435" y="4749800"/>
            <a:ext cx="635000" cy="431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170670" y="3848735"/>
            <a:ext cx="2938780" cy="922020"/>
          </a:xfrm>
          <a:prstGeom prst="rect">
            <a:avLst/>
          </a:prstGeom>
          <a:noFill/>
        </p:spPr>
        <p:txBody>
          <a:bodyPr wrap="square" rtlCol="0">
            <a:spAutoFit/>
          </a:bodyPr>
          <a:p>
            <a:pPr>
              <a:lnSpc>
                <a:spcPct val="150000"/>
              </a:lnSpc>
            </a:pPr>
            <a:r>
              <a:rPr lang="zh-CN" altLang="en-US"/>
              <a:t>查询出所有的</a:t>
            </a:r>
            <a:r>
              <a:rPr lang="en-US" altLang="zh-CN"/>
              <a:t>todo</a:t>
            </a:r>
            <a:r>
              <a:rPr lang="zh-CN" altLang="en-US"/>
              <a:t>对象，自动转换成</a:t>
            </a:r>
            <a:r>
              <a:rPr lang="en-US" altLang="zh-CN"/>
              <a:t>select</a:t>
            </a:r>
            <a:r>
              <a:rPr lang="zh-CN" altLang="en-US"/>
              <a:t>语句</a:t>
            </a:r>
            <a:endParaRPr lang="zh-CN" altLang="en-US"/>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7.2.2 </a:t>
            </a:r>
            <a:r>
              <a:rPr lang="en-US" altLang="zh-CN" sz="2800" dirty="0">
                <a:latin typeface="微软雅黑" charset="0"/>
                <a:ea typeface="微软雅黑" charset="0"/>
                <a:cs typeface="微软雅黑" charset="0"/>
              </a:rPr>
              <a:t>MyBatis-Plus</a:t>
            </a:r>
            <a:r>
              <a:rPr lang="zh-CN" altLang="en-US" sz="2800" dirty="0">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389255" y="1492250"/>
            <a:ext cx="11480800" cy="4584700"/>
          </a:xfrm>
          <a:prstGeom prst="rect">
            <a:avLst/>
          </a:prstGeom>
        </p:spPr>
      </p:pic>
      <p:sp>
        <p:nvSpPr>
          <p:cNvPr id="4" name="文本框 3"/>
          <p:cNvSpPr txBox="1"/>
          <p:nvPr/>
        </p:nvSpPr>
        <p:spPr>
          <a:xfrm>
            <a:off x="9450070" y="3022600"/>
            <a:ext cx="2573020" cy="922020"/>
          </a:xfrm>
          <a:prstGeom prst="rect">
            <a:avLst/>
          </a:prstGeom>
          <a:noFill/>
        </p:spPr>
        <p:txBody>
          <a:bodyPr wrap="square" rtlCol="0">
            <a:spAutoFit/>
          </a:bodyPr>
          <a:p>
            <a:pPr>
              <a:lnSpc>
                <a:spcPct val="150000"/>
              </a:lnSpc>
            </a:pPr>
            <a:r>
              <a:rPr lang="zh-CN" altLang="en-US"/>
              <a:t>保存</a:t>
            </a:r>
            <a:r>
              <a:rPr lang="en-US" altLang="zh-CN"/>
              <a:t>todo</a:t>
            </a:r>
            <a:r>
              <a:rPr lang="zh-CN" altLang="en-US"/>
              <a:t>对象，自动转换成</a:t>
            </a:r>
            <a:r>
              <a:rPr lang="en-US" altLang="zh-CN"/>
              <a:t>insert</a:t>
            </a:r>
            <a:r>
              <a:rPr lang="zh-CN" altLang="en-US"/>
              <a:t>语句</a:t>
            </a:r>
            <a:endParaRPr lang="zh-CN" altLang="en-US"/>
          </a:p>
        </p:txBody>
      </p:sp>
      <p:sp>
        <p:nvSpPr>
          <p:cNvPr id="5" name="文本框 4"/>
          <p:cNvSpPr txBox="1"/>
          <p:nvPr/>
        </p:nvSpPr>
        <p:spPr>
          <a:xfrm>
            <a:off x="7180580" y="5708650"/>
            <a:ext cx="3992880" cy="368300"/>
          </a:xfrm>
          <a:prstGeom prst="rect">
            <a:avLst/>
          </a:prstGeom>
          <a:noFill/>
        </p:spPr>
        <p:txBody>
          <a:bodyPr wrap="none" rtlCol="0">
            <a:spAutoFit/>
          </a:bodyPr>
          <a:p>
            <a:r>
              <a:rPr lang="zh-CN" altLang="en-US"/>
              <a:t>删除</a:t>
            </a:r>
            <a:r>
              <a:rPr lang="en-US" altLang="zh-CN"/>
              <a:t>todo</a:t>
            </a:r>
            <a:r>
              <a:rPr lang="zh-CN" altLang="en-US"/>
              <a:t>对象，自动转换成</a:t>
            </a:r>
            <a:r>
              <a:rPr lang="en-US" altLang="zh-CN"/>
              <a:t>delete</a:t>
            </a:r>
            <a:r>
              <a:rPr lang="zh-CN" altLang="en-US"/>
              <a:t>语句</a:t>
            </a:r>
            <a:endParaRPr lang="zh-CN" altLang="en-US"/>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文本框 2"/>
          <p:cNvSpPr txBox="1"/>
          <p:nvPr/>
        </p:nvSpPr>
        <p:spPr>
          <a:xfrm>
            <a:off x="250370" y="1223784"/>
            <a:ext cx="11551105" cy="1009892"/>
          </a:xfrm>
          <a:prstGeom prst="rect">
            <a:avLst/>
          </a:prstGeom>
          <a:noFill/>
        </p:spPr>
        <p:txBody>
          <a:bodyPr wrap="square" rtlCol="0">
            <a:spAutoFit/>
          </a:bodyPr>
          <a:p>
            <a:pPr marL="109855">
              <a:lnSpc>
                <a:spcPct val="150000"/>
              </a:lnSpc>
              <a:spcBef>
                <a:spcPts val="400"/>
              </a:spcBef>
              <a:buClr>
                <a:schemeClr val="accent1"/>
              </a:buClr>
              <a:buSzPct val="68000"/>
            </a:pPr>
            <a:r>
              <a:rPr lang="zh-CN" altLang="en-US" sz="2000" b="1" dirty="0"/>
              <a:t>程序 </a:t>
            </a:r>
            <a:r>
              <a:rPr lang="en-US" altLang="zh-CN" sz="2000" b="1" dirty="0"/>
              <a:t>= </a:t>
            </a:r>
            <a:r>
              <a:rPr lang="zh-CN" altLang="en-US" sz="2000" b="1" dirty="0"/>
              <a:t>数据结构 </a:t>
            </a:r>
            <a:r>
              <a:rPr lang="en-US" altLang="zh-CN" sz="2000" b="1" dirty="0"/>
              <a:t>+ </a:t>
            </a:r>
            <a:r>
              <a:rPr lang="zh-CN" altLang="en-US" sz="2000" b="1" dirty="0"/>
              <a:t>算法；       应用系统 </a:t>
            </a:r>
            <a:r>
              <a:rPr lang="en-US" altLang="zh-CN" sz="2000" b="1" dirty="0"/>
              <a:t>= </a:t>
            </a:r>
            <a:r>
              <a:rPr lang="zh-CN" altLang="en-US" sz="2000" b="1" dirty="0">
                <a:solidFill>
                  <a:srgbClr val="FF0000"/>
                </a:solidFill>
              </a:rPr>
              <a:t>数据模型</a:t>
            </a:r>
            <a:r>
              <a:rPr lang="zh-CN" altLang="en-US" sz="2000" b="1" dirty="0"/>
              <a:t> </a:t>
            </a:r>
            <a:r>
              <a:rPr lang="en-US" altLang="zh-CN" sz="2000" b="1" dirty="0"/>
              <a:t>+ </a:t>
            </a:r>
            <a:r>
              <a:rPr lang="zh-CN" altLang="en-US" sz="2000" b="1" dirty="0"/>
              <a:t>业务逻辑</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6" name="图片 5"/>
          <p:cNvPicPr>
            <a:picLocks noChangeAspect="1"/>
          </p:cNvPicPr>
          <p:nvPr/>
        </p:nvPicPr>
        <p:blipFill>
          <a:blip r:embed="rId1"/>
          <a:stretch>
            <a:fillRect/>
          </a:stretch>
        </p:blipFill>
        <p:spPr>
          <a:xfrm>
            <a:off x="6521961" y="3021061"/>
            <a:ext cx="5462459" cy="2182598"/>
          </a:xfrm>
          <a:prstGeom prst="rect">
            <a:avLst/>
          </a:prstGeom>
        </p:spPr>
      </p:pic>
      <p:graphicFrame>
        <p:nvGraphicFramePr>
          <p:cNvPr id="7" name="表格 6"/>
          <p:cNvGraphicFramePr>
            <a:graphicFrameLocks noGrp="1"/>
          </p:cNvGraphicFramePr>
          <p:nvPr/>
        </p:nvGraphicFramePr>
        <p:xfrm>
          <a:off x="780000" y="2482136"/>
          <a:ext cx="4890041" cy="1112520"/>
        </p:xfrm>
        <a:graphic>
          <a:graphicData uri="http://schemas.openxmlformats.org/drawingml/2006/table">
            <a:tbl>
              <a:tblPr firstRow="1" bandRow="1">
                <a:tableStyleId>{5C22544A-7EE6-4342-B048-85BDC9FD1C3A}</a:tableStyleId>
              </a:tblPr>
              <a:tblGrid>
                <a:gridCol w="577919"/>
                <a:gridCol w="1261713"/>
                <a:gridCol w="1617025"/>
                <a:gridCol w="1433384"/>
              </a:tblGrid>
              <a:tr h="370840">
                <a:tc>
                  <a:txBody>
                    <a:bodyPr/>
                    <a:p>
                      <a:r>
                        <a:rPr lang="en-US" altLang="zh-CN" dirty="0">
                          <a:latin typeface="+mn-ea"/>
                          <a:ea typeface="+mn-ea"/>
                        </a:rPr>
                        <a:t>id</a:t>
                      </a:r>
                      <a:endParaRPr lang="zh-CN" altLang="en-US" dirty="0">
                        <a:latin typeface="+mn-ea"/>
                        <a:ea typeface="+mn-ea"/>
                      </a:endParaRPr>
                    </a:p>
                  </a:txBody>
                  <a:tcPr/>
                </a:tc>
                <a:tc>
                  <a:txBody>
                    <a:bodyPr/>
                    <a:p>
                      <a:r>
                        <a:rPr lang="en-US" altLang="zh-CN" dirty="0" err="1">
                          <a:latin typeface="+mn-ea"/>
                          <a:ea typeface="+mn-ea"/>
                        </a:rPr>
                        <a:t>In_stock</a:t>
                      </a:r>
                      <a:endParaRPr lang="zh-CN" altLang="en-US" dirty="0">
                        <a:latin typeface="+mn-ea"/>
                        <a:ea typeface="+mn-ea"/>
                      </a:endParaRPr>
                    </a:p>
                  </a:txBody>
                  <a:tcPr/>
                </a:tc>
                <a:tc>
                  <a:txBody>
                    <a:bodyPr/>
                    <a:p>
                      <a:r>
                        <a:rPr lang="en-US" altLang="zh-CN" dirty="0">
                          <a:latin typeface="+mn-ea"/>
                          <a:ea typeface="+mn-ea"/>
                        </a:rPr>
                        <a:t>name</a:t>
                      </a:r>
                      <a:endParaRPr lang="zh-CN" altLang="en-US" dirty="0">
                        <a:latin typeface="+mn-ea"/>
                        <a:ea typeface="+mn-ea"/>
                      </a:endParaRPr>
                    </a:p>
                  </a:txBody>
                  <a:tcPr/>
                </a:tc>
                <a:tc>
                  <a:txBody>
                    <a:bodyPr/>
                    <a:p>
                      <a:r>
                        <a:rPr lang="en-US" altLang="zh-CN" dirty="0">
                          <a:latin typeface="+mn-ea"/>
                          <a:ea typeface="+mn-ea"/>
                        </a:rPr>
                        <a:t>price</a:t>
                      </a:r>
                      <a:endParaRPr lang="zh-CN" altLang="en-US" dirty="0">
                        <a:latin typeface="+mn-ea"/>
                        <a:ea typeface="+mn-ea"/>
                      </a:endParaRPr>
                    </a:p>
                  </a:txBody>
                  <a:tcPr/>
                </a:tc>
              </a:tr>
              <a:tr h="370840">
                <a:tc>
                  <a:txBody>
                    <a:bodyPr/>
                    <a:p>
                      <a:r>
                        <a:rPr lang="en-US" altLang="zh-CN" dirty="0">
                          <a:latin typeface="+mn-ea"/>
                          <a:ea typeface="+mn-ea"/>
                        </a:rPr>
                        <a:t>1</a:t>
                      </a:r>
                      <a:endParaRPr lang="zh-CN" altLang="en-US" dirty="0">
                        <a:latin typeface="+mn-ea"/>
                        <a:ea typeface="+mn-ea"/>
                      </a:endParaRPr>
                    </a:p>
                  </a:txBody>
                  <a:tcPr/>
                </a:tc>
                <a:tc>
                  <a:txBody>
                    <a:bodyPr/>
                    <a:p>
                      <a:r>
                        <a:rPr lang="en-US" altLang="zh-CN" dirty="0">
                          <a:latin typeface="+mn-ea"/>
                          <a:ea typeface="+mn-ea"/>
                        </a:rPr>
                        <a:t>Y</a:t>
                      </a:r>
                      <a:endParaRPr lang="zh-CN" altLang="en-US" dirty="0">
                        <a:latin typeface="+mn-ea"/>
                        <a:ea typeface="+mn-ea"/>
                      </a:endParaRPr>
                    </a:p>
                  </a:txBody>
                  <a:tcPr/>
                </a:tc>
                <a:tc>
                  <a:txBody>
                    <a:bodyPr/>
                    <a:p>
                      <a:r>
                        <a:rPr lang="zh-CN" altLang="en-US" dirty="0">
                          <a:latin typeface="+mn-ea"/>
                          <a:ea typeface="+mn-ea"/>
                        </a:rPr>
                        <a:t>苹果</a:t>
                      </a:r>
                      <a:endParaRPr lang="zh-CN" altLang="en-US" dirty="0">
                        <a:latin typeface="+mn-ea"/>
                        <a:ea typeface="+mn-ea"/>
                      </a:endParaRPr>
                    </a:p>
                  </a:txBody>
                  <a:tcPr/>
                </a:tc>
                <a:tc>
                  <a:txBody>
                    <a:bodyPr/>
                    <a:p>
                      <a:r>
                        <a:rPr lang="en-US" altLang="zh-CN" dirty="0">
                          <a:latin typeface="+mn-ea"/>
                          <a:ea typeface="+mn-ea"/>
                        </a:rPr>
                        <a:t>5.99</a:t>
                      </a:r>
                      <a:endParaRPr lang="zh-CN" altLang="en-US" dirty="0">
                        <a:latin typeface="+mn-ea"/>
                        <a:ea typeface="+mn-ea"/>
                      </a:endParaRPr>
                    </a:p>
                  </a:txBody>
                  <a:tcPr/>
                </a:tc>
              </a:tr>
              <a:tr h="370840">
                <a:tc>
                  <a:txBody>
                    <a:bodyPr/>
                    <a:p>
                      <a:r>
                        <a:rPr lang="en-US" altLang="zh-CN" dirty="0">
                          <a:latin typeface="+mn-ea"/>
                          <a:ea typeface="+mn-ea"/>
                        </a:rPr>
                        <a:t>2</a:t>
                      </a:r>
                      <a:endParaRPr lang="zh-CN" altLang="en-US" dirty="0">
                        <a:latin typeface="+mn-ea"/>
                        <a:ea typeface="+mn-ea"/>
                      </a:endParaRPr>
                    </a:p>
                  </a:txBody>
                  <a:tcPr/>
                </a:tc>
                <a:tc>
                  <a:txBody>
                    <a:bodyPr/>
                    <a:p>
                      <a:r>
                        <a:rPr lang="en-US" altLang="zh-CN" dirty="0">
                          <a:latin typeface="+mn-ea"/>
                          <a:ea typeface="+mn-ea"/>
                        </a:rPr>
                        <a:t>Y</a:t>
                      </a:r>
                      <a:endParaRPr lang="zh-CN" altLang="en-US" dirty="0">
                        <a:latin typeface="+mn-ea"/>
                        <a:ea typeface="+mn-ea"/>
                      </a:endParaRPr>
                    </a:p>
                  </a:txBody>
                  <a:tcPr/>
                </a:tc>
                <a:tc>
                  <a:txBody>
                    <a:bodyPr/>
                    <a:p>
                      <a:r>
                        <a:rPr lang="zh-CN" altLang="en-US" dirty="0">
                          <a:latin typeface="+mn-ea"/>
                          <a:ea typeface="+mn-ea"/>
                        </a:rPr>
                        <a:t>香蕉</a:t>
                      </a:r>
                      <a:endParaRPr lang="zh-CN" altLang="en-US" dirty="0">
                        <a:latin typeface="+mn-ea"/>
                        <a:ea typeface="+mn-ea"/>
                      </a:endParaRPr>
                    </a:p>
                  </a:txBody>
                  <a:tcPr/>
                </a:tc>
                <a:tc>
                  <a:txBody>
                    <a:bodyPr/>
                    <a:p>
                      <a:r>
                        <a:rPr lang="en-US" altLang="zh-CN" dirty="0">
                          <a:latin typeface="+mn-ea"/>
                          <a:ea typeface="+mn-ea"/>
                        </a:rPr>
                        <a:t>3.99</a:t>
                      </a:r>
                      <a:endParaRPr lang="zh-CN" altLang="en-US" dirty="0">
                        <a:latin typeface="+mn-ea"/>
                        <a:ea typeface="+mn-ea"/>
                      </a:endParaRPr>
                    </a:p>
                  </a:txBody>
                  <a:tcPr/>
                </a:tc>
              </a:tr>
            </a:tbl>
          </a:graphicData>
        </a:graphic>
      </p:graphicFrame>
      <p:sp>
        <p:nvSpPr>
          <p:cNvPr id="2" name="文本框 1"/>
          <p:cNvSpPr txBox="1"/>
          <p:nvPr/>
        </p:nvSpPr>
        <p:spPr>
          <a:xfrm>
            <a:off x="2409568" y="2019479"/>
            <a:ext cx="1210588" cy="369332"/>
          </a:xfrm>
          <a:prstGeom prst="rect">
            <a:avLst/>
          </a:prstGeom>
          <a:noFill/>
        </p:spPr>
        <p:txBody>
          <a:bodyPr wrap="none" rtlCol="0">
            <a:spAutoFit/>
          </a:bodyPr>
          <a:p>
            <a:r>
              <a:rPr kumimoji="1" lang="en-US" altLang="zh-CN" dirty="0"/>
              <a:t>product</a:t>
            </a:r>
            <a:r>
              <a:rPr kumimoji="1" lang="zh-CN" altLang="en-US" dirty="0"/>
              <a:t>表</a:t>
            </a:r>
            <a:endParaRPr kumimoji="1" lang="zh-CN" altLang="en-US" dirty="0"/>
          </a:p>
        </p:txBody>
      </p:sp>
      <p:graphicFrame>
        <p:nvGraphicFramePr>
          <p:cNvPr id="4" name="表格 3"/>
          <p:cNvGraphicFramePr>
            <a:graphicFrameLocks noGrp="1"/>
          </p:cNvGraphicFramePr>
          <p:nvPr/>
        </p:nvGraphicFramePr>
        <p:xfrm>
          <a:off x="1360767" y="4575017"/>
          <a:ext cx="3456657" cy="1483360"/>
        </p:xfrm>
        <a:graphic>
          <a:graphicData uri="http://schemas.openxmlformats.org/drawingml/2006/table">
            <a:tbl>
              <a:tblPr firstRow="1" bandRow="1">
                <a:tableStyleId>{5C22544A-7EE6-4342-B048-85BDC9FD1C3A}</a:tableStyleId>
              </a:tblPr>
              <a:tblGrid>
                <a:gridCol w="577919"/>
                <a:gridCol w="1261713"/>
                <a:gridCol w="1617025"/>
              </a:tblGrid>
              <a:tr h="370840">
                <a:tc>
                  <a:txBody>
                    <a:bodyPr/>
                    <a:p>
                      <a:r>
                        <a:rPr lang="en-US" altLang="zh-CN" dirty="0">
                          <a:latin typeface="+mn-ea"/>
                          <a:ea typeface="+mn-ea"/>
                        </a:rPr>
                        <a:t>id</a:t>
                      </a:r>
                      <a:endParaRPr lang="zh-CN" altLang="en-US" dirty="0">
                        <a:latin typeface="+mn-ea"/>
                        <a:ea typeface="+mn-ea"/>
                      </a:endParaRPr>
                    </a:p>
                  </a:txBody>
                  <a:tcPr/>
                </a:tc>
                <a:tc>
                  <a:txBody>
                    <a:bodyPr/>
                    <a:p>
                      <a:r>
                        <a:rPr lang="en-US" altLang="zh-CN" dirty="0">
                          <a:latin typeface="+mn-ea"/>
                          <a:ea typeface="+mn-ea"/>
                        </a:rPr>
                        <a:t>text</a:t>
                      </a:r>
                      <a:endParaRPr lang="zh-CN" altLang="en-US" dirty="0">
                        <a:latin typeface="+mn-ea"/>
                        <a:ea typeface="+mn-ea"/>
                      </a:endParaRPr>
                    </a:p>
                  </a:txBody>
                  <a:tcPr/>
                </a:tc>
                <a:tc>
                  <a:txBody>
                    <a:bodyPr/>
                    <a:p>
                      <a:r>
                        <a:rPr lang="en-US" altLang="zh-CN" dirty="0" err="1">
                          <a:latin typeface="+mn-ea"/>
                          <a:ea typeface="+mn-ea"/>
                        </a:rPr>
                        <a:t>product_id</a:t>
                      </a:r>
                      <a:endParaRPr lang="zh-CN" altLang="en-US" dirty="0">
                        <a:latin typeface="+mn-ea"/>
                        <a:ea typeface="+mn-ea"/>
                      </a:endParaRPr>
                    </a:p>
                  </a:txBody>
                  <a:tcPr/>
                </a:tc>
              </a:tr>
              <a:tr h="370840">
                <a:tc>
                  <a:txBody>
                    <a:bodyPr/>
                    <a:p>
                      <a:r>
                        <a:rPr lang="en-US" altLang="zh-CN" dirty="0">
                          <a:latin typeface="+mn-ea"/>
                          <a:ea typeface="+mn-ea"/>
                        </a:rPr>
                        <a:t>1</a:t>
                      </a:r>
                      <a:endParaRPr lang="zh-CN" altLang="en-US" dirty="0">
                        <a:latin typeface="+mn-ea"/>
                        <a:ea typeface="+mn-ea"/>
                      </a:endParaRPr>
                    </a:p>
                  </a:txBody>
                  <a:tcPr/>
                </a:tc>
                <a:tc>
                  <a:txBody>
                    <a:bodyPr/>
                    <a:p>
                      <a:r>
                        <a:rPr lang="zh-CN" altLang="en-US" dirty="0">
                          <a:latin typeface="+mn-ea"/>
                          <a:ea typeface="+mn-ea"/>
                        </a:rPr>
                        <a:t>有点酸</a:t>
                      </a:r>
                      <a:endParaRPr lang="zh-CN" altLang="en-US" dirty="0">
                        <a:latin typeface="+mn-ea"/>
                        <a:ea typeface="+mn-ea"/>
                      </a:endParaRPr>
                    </a:p>
                  </a:txBody>
                  <a:tcPr/>
                </a:tc>
                <a:tc>
                  <a:txBody>
                    <a:bodyPr/>
                    <a:p>
                      <a:r>
                        <a:rPr lang="en-US" altLang="zh-CN" dirty="0">
                          <a:latin typeface="+mn-ea"/>
                          <a:ea typeface="+mn-ea"/>
                        </a:rPr>
                        <a:t>1</a:t>
                      </a:r>
                      <a:endParaRPr lang="zh-CN" altLang="en-US" dirty="0">
                        <a:latin typeface="+mn-ea"/>
                        <a:ea typeface="+mn-ea"/>
                      </a:endParaRPr>
                    </a:p>
                  </a:txBody>
                  <a:tcPr/>
                </a:tc>
              </a:tr>
              <a:tr h="370840">
                <a:tc>
                  <a:txBody>
                    <a:bodyPr/>
                    <a:p>
                      <a:r>
                        <a:rPr lang="en-US" altLang="zh-CN" dirty="0">
                          <a:latin typeface="+mn-ea"/>
                          <a:ea typeface="+mn-ea"/>
                        </a:rPr>
                        <a:t>2</a:t>
                      </a:r>
                      <a:endParaRPr lang="zh-CN" altLang="en-US" dirty="0">
                        <a:latin typeface="+mn-ea"/>
                        <a:ea typeface="+mn-ea"/>
                      </a:endParaRPr>
                    </a:p>
                  </a:txBody>
                  <a:tcPr/>
                </a:tc>
                <a:tc>
                  <a:txBody>
                    <a:bodyPr/>
                    <a:p>
                      <a:r>
                        <a:rPr lang="zh-CN" altLang="en-US" dirty="0">
                          <a:latin typeface="+mn-ea"/>
                          <a:ea typeface="+mn-ea"/>
                        </a:rPr>
                        <a:t>有点贵</a:t>
                      </a:r>
                      <a:endParaRPr lang="zh-CN" altLang="en-US" dirty="0">
                        <a:latin typeface="+mn-ea"/>
                        <a:ea typeface="+mn-ea"/>
                      </a:endParaRPr>
                    </a:p>
                  </a:txBody>
                  <a:tcPr/>
                </a:tc>
                <a:tc>
                  <a:txBody>
                    <a:bodyPr/>
                    <a:p>
                      <a:r>
                        <a:rPr lang="en-US" altLang="zh-CN" dirty="0">
                          <a:latin typeface="+mn-ea"/>
                          <a:ea typeface="+mn-ea"/>
                        </a:rPr>
                        <a:t>1</a:t>
                      </a:r>
                      <a:endParaRPr lang="zh-CN" altLang="en-US" dirty="0">
                        <a:latin typeface="+mn-ea"/>
                        <a:ea typeface="+mn-ea"/>
                      </a:endParaRPr>
                    </a:p>
                  </a:txBody>
                  <a:tcPr/>
                </a:tc>
              </a:tr>
              <a:tr h="370840">
                <a:tc>
                  <a:txBody>
                    <a:bodyPr/>
                    <a:p>
                      <a:r>
                        <a:rPr lang="en-US" altLang="zh-CN" dirty="0">
                          <a:latin typeface="+mn-ea"/>
                          <a:ea typeface="+mn-ea"/>
                        </a:rPr>
                        <a:t>3</a:t>
                      </a:r>
                      <a:endParaRPr lang="zh-CN" altLang="en-US" dirty="0">
                        <a:latin typeface="+mn-ea"/>
                        <a:ea typeface="+mn-ea"/>
                      </a:endParaRPr>
                    </a:p>
                  </a:txBody>
                  <a:tcPr/>
                </a:tc>
                <a:tc>
                  <a:txBody>
                    <a:bodyPr/>
                    <a:p>
                      <a:r>
                        <a:rPr lang="zh-CN" altLang="en-US" dirty="0">
                          <a:latin typeface="+mn-ea"/>
                          <a:ea typeface="+mn-ea"/>
                        </a:rPr>
                        <a:t>非常好</a:t>
                      </a:r>
                      <a:endParaRPr lang="zh-CN" altLang="en-US" dirty="0">
                        <a:latin typeface="+mn-ea"/>
                        <a:ea typeface="+mn-ea"/>
                      </a:endParaRPr>
                    </a:p>
                  </a:txBody>
                  <a:tcPr/>
                </a:tc>
                <a:tc>
                  <a:txBody>
                    <a:bodyPr/>
                    <a:p>
                      <a:r>
                        <a:rPr lang="en-US" altLang="zh-CN" dirty="0">
                          <a:latin typeface="+mn-ea"/>
                          <a:ea typeface="+mn-ea"/>
                        </a:rPr>
                        <a:t>2</a:t>
                      </a:r>
                      <a:endParaRPr lang="zh-CN" altLang="en-US" dirty="0">
                        <a:latin typeface="+mn-ea"/>
                        <a:ea typeface="+mn-ea"/>
                      </a:endParaRPr>
                    </a:p>
                  </a:txBody>
                  <a:tcPr/>
                </a:tc>
              </a:tr>
            </a:tbl>
          </a:graphicData>
        </a:graphic>
      </p:graphicFrame>
      <p:sp>
        <p:nvSpPr>
          <p:cNvPr id="5" name="文本框 4"/>
          <p:cNvSpPr txBox="1"/>
          <p:nvPr/>
        </p:nvSpPr>
        <p:spPr>
          <a:xfrm>
            <a:off x="2469641" y="4112360"/>
            <a:ext cx="1364476" cy="369332"/>
          </a:xfrm>
          <a:prstGeom prst="rect">
            <a:avLst/>
          </a:prstGeom>
          <a:noFill/>
        </p:spPr>
        <p:txBody>
          <a:bodyPr wrap="none" rtlCol="0">
            <a:spAutoFit/>
          </a:bodyPr>
          <a:p>
            <a:r>
              <a:rPr kumimoji="1" lang="en-US" altLang="zh-CN" dirty="0"/>
              <a:t>comment</a:t>
            </a:r>
            <a:r>
              <a:rPr kumimoji="1" lang="zh-CN" altLang="en-US" dirty="0"/>
              <a:t>表</a:t>
            </a:r>
            <a:endParaRPr kumimoji="1" lang="zh-CN" altLang="en-US" dirty="0"/>
          </a:p>
        </p:txBody>
      </p:sp>
      <p:sp>
        <p:nvSpPr>
          <p:cNvPr id="10"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7.1 </a:t>
            </a:r>
            <a:r>
              <a:rPr lang="zh-CN" altLang="en-US" sz="2800" dirty="0">
                <a:latin typeface="微软雅黑" charset="0"/>
                <a:ea typeface="微软雅黑" charset="0"/>
                <a:cs typeface="宋体" charset="0"/>
              </a:rPr>
              <a:t>数据访问层技术简介</a:t>
            </a:r>
            <a:endParaRPr lang="zh-CN" altLang="en-US" sz="2800" dirty="0">
              <a:latin typeface="微软雅黑" charset="0"/>
              <a:ea typeface="微软雅黑" charset="0"/>
              <a:cs typeface="宋体" charset="0"/>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845826" cy="923330"/>
          </a:xfrm>
          <a:prstGeom prst="rect">
            <a:avLst/>
          </a:prstGeom>
        </p:spPr>
        <p:txBody>
          <a:bodyPr wrap="none">
            <a:spAutoFit/>
          </a:bodyPr>
          <a:lstStyle/>
          <a:p>
            <a:r>
              <a:rPr lang="zh-CN" altLang="en-US" b="1" dirty="0">
                <a:solidFill>
                  <a:srgbClr val="2C3E50"/>
                </a:solidFill>
                <a:latin typeface="-apple-system"/>
              </a:rPr>
              <a:t>通用 </a:t>
            </a:r>
            <a:r>
              <a:rPr lang="en-GB" altLang="zh-CN" b="1" dirty="0">
                <a:solidFill>
                  <a:srgbClr val="2C3E50"/>
                </a:solidFill>
                <a:latin typeface="-apple-system"/>
              </a:rPr>
              <a:t>Service</a:t>
            </a:r>
            <a:r>
              <a:rPr lang="zh-CN" altLang="en-US" b="1" dirty="0">
                <a:solidFill>
                  <a:srgbClr val="2C3E50"/>
                </a:solidFill>
                <a:latin typeface="-apple-system"/>
              </a:rPr>
              <a:t>接口</a:t>
            </a:r>
            <a:endParaRPr lang="en-US" altLang="zh-CN" b="1" dirty="0">
              <a:solidFill>
                <a:srgbClr val="2C3E50"/>
              </a:solidFill>
              <a:latin typeface="-apple-system"/>
            </a:endParaRPr>
          </a:p>
          <a:p>
            <a:endParaRPr lang="en-GB" altLang="zh-CN" b="1" dirty="0">
              <a:solidFill>
                <a:srgbClr val="2C3E50"/>
              </a:solidFill>
              <a:latin typeface="-apple-system"/>
            </a:endParaRPr>
          </a:p>
          <a:p>
            <a:r>
              <a:rPr lang="en-US" altLang="zh-CN" b="1" dirty="0">
                <a:solidFill>
                  <a:srgbClr val="2C3E50"/>
                </a:solidFill>
                <a:latin typeface="-apple-system"/>
              </a:rPr>
              <a:t>S</a:t>
            </a:r>
            <a:r>
              <a:rPr lang="en-GB" altLang="zh-CN" b="1" dirty="0" err="1">
                <a:solidFill>
                  <a:srgbClr val="2C3E50"/>
                </a:solidFill>
                <a:latin typeface="-apple-system"/>
              </a:rPr>
              <a:t>ave</a:t>
            </a:r>
            <a:endParaRPr lang="en-GB" altLang="zh-CN" b="1" i="0" dirty="0">
              <a:solidFill>
                <a:srgbClr val="2C3E50"/>
              </a:solidFill>
              <a:effectLst/>
              <a:latin typeface="-apple-system"/>
            </a:endParaRPr>
          </a:p>
        </p:txBody>
      </p:sp>
      <p:pic>
        <p:nvPicPr>
          <p:cNvPr id="2" name="图片 1"/>
          <p:cNvPicPr>
            <a:picLocks noChangeAspect="1"/>
          </p:cNvPicPr>
          <p:nvPr/>
        </p:nvPicPr>
        <p:blipFill>
          <a:blip r:embed="rId1"/>
          <a:stretch>
            <a:fillRect/>
          </a:stretch>
        </p:blipFill>
        <p:spPr>
          <a:xfrm>
            <a:off x="2659323" y="1709739"/>
            <a:ext cx="8375135" cy="4588505"/>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845826" cy="1200329"/>
          </a:xfrm>
          <a:prstGeom prst="rect">
            <a:avLst/>
          </a:prstGeom>
        </p:spPr>
        <p:txBody>
          <a:bodyPr wrap="none">
            <a:spAutoFit/>
          </a:bodyPr>
          <a:lstStyle/>
          <a:p>
            <a:r>
              <a:rPr lang="zh-CN" altLang="en-US" b="1" dirty="0">
                <a:solidFill>
                  <a:srgbClr val="2C3E50"/>
                </a:solidFill>
                <a:latin typeface="-apple-system"/>
              </a:rPr>
              <a:t>通用 </a:t>
            </a:r>
            <a:r>
              <a:rPr lang="en-GB" altLang="zh-CN" b="1" dirty="0">
                <a:solidFill>
                  <a:srgbClr val="2C3E50"/>
                </a:solidFill>
                <a:latin typeface="-apple-system"/>
              </a:rPr>
              <a:t>Service</a:t>
            </a:r>
            <a:r>
              <a:rPr lang="zh-CN" altLang="en-US" b="1" dirty="0">
                <a:solidFill>
                  <a:srgbClr val="2C3E50"/>
                </a:solidFill>
                <a:latin typeface="-apple-system"/>
              </a:rPr>
              <a:t>接口</a:t>
            </a:r>
            <a:endParaRPr lang="en-US" altLang="zh-CN" b="1" dirty="0">
              <a:solidFill>
                <a:srgbClr val="2C3E50"/>
              </a:solidFill>
              <a:latin typeface="-apple-system"/>
            </a:endParaRPr>
          </a:p>
          <a:p>
            <a:endParaRPr lang="en-GB" altLang="zh-CN" b="1" dirty="0">
              <a:solidFill>
                <a:srgbClr val="2C3E50"/>
              </a:solidFill>
              <a:latin typeface="-apple-system"/>
            </a:endParaRPr>
          </a:p>
          <a:p>
            <a:r>
              <a:rPr lang="en-GB" altLang="zh-CN" b="1" dirty="0" err="1">
                <a:solidFill>
                  <a:srgbClr val="2C3E50"/>
                </a:solidFill>
                <a:latin typeface="-apple-system"/>
              </a:rPr>
              <a:t>SaveOrUpdate</a:t>
            </a:r>
            <a:endParaRPr lang="en-GB" altLang="zh-CN" b="1" dirty="0">
              <a:solidFill>
                <a:srgbClr val="2C3E50"/>
              </a:solidFill>
              <a:latin typeface="-apple-system"/>
            </a:endParaRPr>
          </a:p>
          <a:p>
            <a:endParaRPr lang="en-GB" altLang="zh-CN" b="1" i="0" dirty="0">
              <a:solidFill>
                <a:srgbClr val="2C3E50"/>
              </a:solidFill>
              <a:effectLst/>
              <a:latin typeface="-apple-system"/>
            </a:endParaRPr>
          </a:p>
        </p:txBody>
      </p:sp>
      <p:pic>
        <p:nvPicPr>
          <p:cNvPr id="3" name="图片 2"/>
          <p:cNvPicPr>
            <a:picLocks noChangeAspect="1"/>
          </p:cNvPicPr>
          <p:nvPr/>
        </p:nvPicPr>
        <p:blipFill>
          <a:blip r:embed="rId1"/>
          <a:stretch>
            <a:fillRect/>
          </a:stretch>
        </p:blipFill>
        <p:spPr>
          <a:xfrm>
            <a:off x="3146271" y="1443157"/>
            <a:ext cx="7745284" cy="5136130"/>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845826" cy="1200329"/>
          </a:xfrm>
          <a:prstGeom prst="rect">
            <a:avLst/>
          </a:prstGeom>
        </p:spPr>
        <p:txBody>
          <a:bodyPr wrap="none">
            <a:spAutoFit/>
          </a:bodyPr>
          <a:lstStyle/>
          <a:p>
            <a:r>
              <a:rPr lang="zh-CN" altLang="en-US" b="1" dirty="0">
                <a:solidFill>
                  <a:srgbClr val="2C3E50"/>
                </a:solidFill>
                <a:latin typeface="-apple-system"/>
              </a:rPr>
              <a:t>通用 </a:t>
            </a:r>
            <a:r>
              <a:rPr lang="en-GB" altLang="zh-CN" b="1" dirty="0">
                <a:solidFill>
                  <a:srgbClr val="2C3E50"/>
                </a:solidFill>
                <a:latin typeface="-apple-system"/>
              </a:rPr>
              <a:t>Service</a:t>
            </a:r>
            <a:r>
              <a:rPr lang="zh-CN" altLang="en-US" b="1" dirty="0">
                <a:solidFill>
                  <a:srgbClr val="2C3E50"/>
                </a:solidFill>
                <a:latin typeface="-apple-system"/>
              </a:rPr>
              <a:t>接口</a:t>
            </a:r>
            <a:endParaRPr lang="en-US" altLang="zh-CN" b="1" dirty="0">
              <a:solidFill>
                <a:srgbClr val="2C3E50"/>
              </a:solidFill>
              <a:latin typeface="-apple-system"/>
            </a:endParaRPr>
          </a:p>
          <a:p>
            <a:endParaRPr lang="en-GB" altLang="zh-CN" b="1" dirty="0">
              <a:solidFill>
                <a:srgbClr val="2C3E50"/>
              </a:solidFill>
              <a:latin typeface="-apple-system"/>
            </a:endParaRPr>
          </a:p>
          <a:p>
            <a:r>
              <a:rPr lang="en-US" altLang="zh-CN" b="1" dirty="0">
                <a:solidFill>
                  <a:srgbClr val="2C3E50"/>
                </a:solidFill>
                <a:latin typeface="-apple-system"/>
              </a:rPr>
              <a:t>Update</a:t>
            </a:r>
            <a:endParaRPr lang="en-GB" altLang="zh-CN" b="1" dirty="0">
              <a:solidFill>
                <a:srgbClr val="2C3E50"/>
              </a:solidFill>
              <a:latin typeface="-apple-system"/>
            </a:endParaRPr>
          </a:p>
          <a:p>
            <a:endParaRPr lang="en-GB" altLang="zh-CN" b="1" i="0" dirty="0">
              <a:solidFill>
                <a:srgbClr val="2C3E50"/>
              </a:solidFill>
              <a:effectLst/>
              <a:latin typeface="-apple-system"/>
            </a:endParaRPr>
          </a:p>
        </p:txBody>
      </p:sp>
      <p:pic>
        <p:nvPicPr>
          <p:cNvPr id="2" name="图片 1"/>
          <p:cNvPicPr>
            <a:picLocks noChangeAspect="1"/>
          </p:cNvPicPr>
          <p:nvPr/>
        </p:nvPicPr>
        <p:blipFill>
          <a:blip r:embed="rId1"/>
          <a:stretch>
            <a:fillRect/>
          </a:stretch>
        </p:blipFill>
        <p:spPr>
          <a:xfrm>
            <a:off x="3484605" y="1284913"/>
            <a:ext cx="7454042" cy="5374076"/>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845826" cy="1200329"/>
          </a:xfrm>
          <a:prstGeom prst="rect">
            <a:avLst/>
          </a:prstGeom>
        </p:spPr>
        <p:txBody>
          <a:bodyPr wrap="none">
            <a:spAutoFit/>
          </a:bodyPr>
          <a:lstStyle/>
          <a:p>
            <a:r>
              <a:rPr lang="zh-CN" altLang="en-US" b="1" dirty="0">
                <a:solidFill>
                  <a:srgbClr val="2C3E50"/>
                </a:solidFill>
                <a:latin typeface="-apple-system"/>
              </a:rPr>
              <a:t>通用 </a:t>
            </a:r>
            <a:r>
              <a:rPr lang="en-GB" altLang="zh-CN" b="1" dirty="0">
                <a:solidFill>
                  <a:srgbClr val="2C3E50"/>
                </a:solidFill>
                <a:latin typeface="-apple-system"/>
              </a:rPr>
              <a:t>Service</a:t>
            </a:r>
            <a:r>
              <a:rPr lang="zh-CN" altLang="en-US" b="1" dirty="0">
                <a:solidFill>
                  <a:srgbClr val="2C3E50"/>
                </a:solidFill>
                <a:latin typeface="-apple-system"/>
              </a:rPr>
              <a:t>接口</a:t>
            </a:r>
            <a:endParaRPr lang="en-US" altLang="zh-CN" b="1" dirty="0">
              <a:solidFill>
                <a:srgbClr val="2C3E50"/>
              </a:solidFill>
              <a:latin typeface="-apple-system"/>
            </a:endParaRPr>
          </a:p>
          <a:p>
            <a:endParaRPr lang="en-GB" altLang="zh-CN" b="1" dirty="0">
              <a:solidFill>
                <a:srgbClr val="2C3E50"/>
              </a:solidFill>
              <a:latin typeface="-apple-system"/>
            </a:endParaRPr>
          </a:p>
          <a:p>
            <a:r>
              <a:rPr lang="en-US" altLang="zh-CN" b="1" dirty="0">
                <a:solidFill>
                  <a:srgbClr val="2C3E50"/>
                </a:solidFill>
                <a:latin typeface="-apple-system"/>
              </a:rPr>
              <a:t>Get</a:t>
            </a:r>
            <a:endParaRPr lang="en-GB" altLang="zh-CN" b="1" dirty="0">
              <a:solidFill>
                <a:srgbClr val="2C3E50"/>
              </a:solidFill>
              <a:latin typeface="-apple-system"/>
            </a:endParaRPr>
          </a:p>
          <a:p>
            <a:endParaRPr lang="en-GB" altLang="zh-CN" b="1" i="0" dirty="0">
              <a:solidFill>
                <a:srgbClr val="2C3E50"/>
              </a:solidFill>
              <a:effectLst/>
              <a:latin typeface="-apple-system"/>
            </a:endParaRPr>
          </a:p>
        </p:txBody>
      </p:sp>
      <p:pic>
        <p:nvPicPr>
          <p:cNvPr id="2" name="图片 1"/>
          <p:cNvPicPr>
            <a:picLocks noChangeAspect="1"/>
          </p:cNvPicPr>
          <p:nvPr/>
        </p:nvPicPr>
        <p:blipFill>
          <a:blip r:embed="rId1"/>
          <a:stretch>
            <a:fillRect/>
          </a:stretch>
        </p:blipFill>
        <p:spPr>
          <a:xfrm>
            <a:off x="3597262" y="1236171"/>
            <a:ext cx="7137298" cy="5573087"/>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845826" cy="1200329"/>
          </a:xfrm>
          <a:prstGeom prst="rect">
            <a:avLst/>
          </a:prstGeom>
        </p:spPr>
        <p:txBody>
          <a:bodyPr wrap="none">
            <a:spAutoFit/>
          </a:bodyPr>
          <a:lstStyle/>
          <a:p>
            <a:r>
              <a:rPr lang="zh-CN" altLang="en-US" b="1" dirty="0">
                <a:solidFill>
                  <a:srgbClr val="2C3E50"/>
                </a:solidFill>
                <a:latin typeface="-apple-system"/>
              </a:rPr>
              <a:t>通用 </a:t>
            </a:r>
            <a:r>
              <a:rPr lang="en-GB" altLang="zh-CN" b="1" dirty="0">
                <a:solidFill>
                  <a:srgbClr val="2C3E50"/>
                </a:solidFill>
                <a:latin typeface="-apple-system"/>
              </a:rPr>
              <a:t>Service</a:t>
            </a:r>
            <a:r>
              <a:rPr lang="zh-CN" altLang="en-US" b="1" dirty="0">
                <a:solidFill>
                  <a:srgbClr val="2C3E50"/>
                </a:solidFill>
                <a:latin typeface="-apple-system"/>
              </a:rPr>
              <a:t>接口</a:t>
            </a:r>
            <a:endParaRPr lang="en-US" altLang="zh-CN" b="1" dirty="0">
              <a:solidFill>
                <a:srgbClr val="2C3E50"/>
              </a:solidFill>
              <a:latin typeface="-apple-system"/>
            </a:endParaRPr>
          </a:p>
          <a:p>
            <a:endParaRPr lang="en-GB" altLang="zh-CN" b="1" dirty="0">
              <a:solidFill>
                <a:srgbClr val="2C3E50"/>
              </a:solidFill>
              <a:latin typeface="-apple-system"/>
            </a:endParaRPr>
          </a:p>
          <a:p>
            <a:r>
              <a:rPr lang="en-US" altLang="zh-CN" b="1" dirty="0">
                <a:solidFill>
                  <a:srgbClr val="2C3E50"/>
                </a:solidFill>
                <a:latin typeface="-apple-system"/>
              </a:rPr>
              <a:t>List</a:t>
            </a:r>
            <a:endParaRPr lang="en-GB" altLang="zh-CN" b="1" dirty="0">
              <a:solidFill>
                <a:srgbClr val="2C3E50"/>
              </a:solidFill>
              <a:latin typeface="-apple-system"/>
            </a:endParaRPr>
          </a:p>
          <a:p>
            <a:endParaRPr lang="en-GB" altLang="zh-CN" b="1" i="0" dirty="0">
              <a:solidFill>
                <a:srgbClr val="2C3E50"/>
              </a:solidFill>
              <a:effectLst/>
              <a:latin typeface="-apple-system"/>
            </a:endParaRPr>
          </a:p>
        </p:txBody>
      </p:sp>
      <p:pic>
        <p:nvPicPr>
          <p:cNvPr id="3" name="图片 2"/>
          <p:cNvPicPr>
            <a:picLocks noChangeAspect="1"/>
          </p:cNvPicPr>
          <p:nvPr/>
        </p:nvPicPr>
        <p:blipFill>
          <a:blip r:embed="rId1"/>
          <a:stretch>
            <a:fillRect/>
          </a:stretch>
        </p:blipFill>
        <p:spPr>
          <a:xfrm>
            <a:off x="3196127" y="1269122"/>
            <a:ext cx="7879976" cy="5158379"/>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845826" cy="1200329"/>
          </a:xfrm>
          <a:prstGeom prst="rect">
            <a:avLst/>
          </a:prstGeom>
        </p:spPr>
        <p:txBody>
          <a:bodyPr wrap="none">
            <a:spAutoFit/>
          </a:bodyPr>
          <a:lstStyle/>
          <a:p>
            <a:r>
              <a:rPr lang="zh-CN" altLang="en-US" b="1" dirty="0">
                <a:solidFill>
                  <a:srgbClr val="2C3E50"/>
                </a:solidFill>
                <a:latin typeface="-apple-system"/>
              </a:rPr>
              <a:t>通用 </a:t>
            </a:r>
            <a:r>
              <a:rPr lang="en-GB" altLang="zh-CN" b="1" dirty="0">
                <a:solidFill>
                  <a:srgbClr val="2C3E50"/>
                </a:solidFill>
                <a:latin typeface="-apple-system"/>
              </a:rPr>
              <a:t>Service</a:t>
            </a:r>
            <a:r>
              <a:rPr lang="zh-CN" altLang="en-US" b="1" dirty="0">
                <a:solidFill>
                  <a:srgbClr val="2C3E50"/>
                </a:solidFill>
                <a:latin typeface="-apple-system"/>
              </a:rPr>
              <a:t>接口</a:t>
            </a:r>
            <a:endParaRPr lang="en-US" altLang="zh-CN" b="1" dirty="0">
              <a:solidFill>
                <a:srgbClr val="2C3E50"/>
              </a:solidFill>
              <a:latin typeface="-apple-system"/>
            </a:endParaRPr>
          </a:p>
          <a:p>
            <a:endParaRPr lang="en-GB" altLang="zh-CN" b="1" dirty="0">
              <a:solidFill>
                <a:srgbClr val="2C3E50"/>
              </a:solidFill>
              <a:latin typeface="-apple-system"/>
            </a:endParaRPr>
          </a:p>
          <a:p>
            <a:r>
              <a:rPr lang="en-US" altLang="zh-CN" b="1" dirty="0">
                <a:solidFill>
                  <a:srgbClr val="2C3E50"/>
                </a:solidFill>
                <a:latin typeface="-apple-system"/>
              </a:rPr>
              <a:t>Page</a:t>
            </a:r>
            <a:endParaRPr lang="en-GB" altLang="zh-CN" b="1" dirty="0">
              <a:solidFill>
                <a:srgbClr val="2C3E50"/>
              </a:solidFill>
              <a:latin typeface="-apple-system"/>
            </a:endParaRPr>
          </a:p>
          <a:p>
            <a:endParaRPr lang="en-GB" altLang="zh-CN" b="1" i="0" dirty="0">
              <a:solidFill>
                <a:srgbClr val="2C3E50"/>
              </a:solidFill>
              <a:effectLst/>
              <a:latin typeface="-apple-system"/>
            </a:endParaRPr>
          </a:p>
        </p:txBody>
      </p:sp>
      <p:pic>
        <p:nvPicPr>
          <p:cNvPr id="2" name="图片 1"/>
          <p:cNvPicPr>
            <a:picLocks noChangeAspect="1"/>
          </p:cNvPicPr>
          <p:nvPr/>
        </p:nvPicPr>
        <p:blipFill>
          <a:blip r:embed="rId1"/>
          <a:stretch>
            <a:fillRect/>
          </a:stretch>
        </p:blipFill>
        <p:spPr>
          <a:xfrm>
            <a:off x="3027404" y="1709739"/>
            <a:ext cx="7825431" cy="4333605"/>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845826" cy="1200329"/>
          </a:xfrm>
          <a:prstGeom prst="rect">
            <a:avLst/>
          </a:prstGeom>
        </p:spPr>
        <p:txBody>
          <a:bodyPr wrap="none">
            <a:spAutoFit/>
          </a:bodyPr>
          <a:lstStyle/>
          <a:p>
            <a:r>
              <a:rPr lang="zh-CN" altLang="en-US" b="1" dirty="0">
                <a:solidFill>
                  <a:srgbClr val="2C3E50"/>
                </a:solidFill>
                <a:latin typeface="-apple-system"/>
              </a:rPr>
              <a:t>通用 </a:t>
            </a:r>
            <a:r>
              <a:rPr lang="en-GB" altLang="zh-CN" b="1" dirty="0">
                <a:solidFill>
                  <a:srgbClr val="2C3E50"/>
                </a:solidFill>
                <a:latin typeface="-apple-system"/>
              </a:rPr>
              <a:t>Service</a:t>
            </a:r>
            <a:r>
              <a:rPr lang="zh-CN" altLang="en-US" b="1" dirty="0">
                <a:solidFill>
                  <a:srgbClr val="2C3E50"/>
                </a:solidFill>
                <a:latin typeface="-apple-system"/>
              </a:rPr>
              <a:t>接口</a:t>
            </a:r>
            <a:endParaRPr lang="en-US" altLang="zh-CN" b="1" dirty="0">
              <a:solidFill>
                <a:srgbClr val="2C3E50"/>
              </a:solidFill>
              <a:latin typeface="-apple-system"/>
            </a:endParaRPr>
          </a:p>
          <a:p>
            <a:endParaRPr lang="en-GB" altLang="zh-CN" b="1" dirty="0">
              <a:solidFill>
                <a:srgbClr val="2C3E50"/>
              </a:solidFill>
              <a:latin typeface="-apple-system"/>
            </a:endParaRPr>
          </a:p>
          <a:p>
            <a:r>
              <a:rPr lang="en-US" altLang="zh-CN" b="1" dirty="0">
                <a:solidFill>
                  <a:srgbClr val="2C3E50"/>
                </a:solidFill>
                <a:latin typeface="-apple-system"/>
              </a:rPr>
              <a:t>Remove</a:t>
            </a:r>
            <a:endParaRPr lang="en-GB" altLang="zh-CN" b="1" dirty="0">
              <a:solidFill>
                <a:srgbClr val="2C3E50"/>
              </a:solidFill>
              <a:latin typeface="-apple-system"/>
            </a:endParaRPr>
          </a:p>
          <a:p>
            <a:endParaRPr lang="en-GB" altLang="zh-CN" b="1" i="0" dirty="0">
              <a:solidFill>
                <a:srgbClr val="2C3E50"/>
              </a:solidFill>
              <a:effectLst/>
              <a:latin typeface="-apple-system"/>
            </a:endParaRPr>
          </a:p>
        </p:txBody>
      </p:sp>
      <p:pic>
        <p:nvPicPr>
          <p:cNvPr id="3" name="图片 2"/>
          <p:cNvPicPr>
            <a:picLocks noChangeAspect="1"/>
          </p:cNvPicPr>
          <p:nvPr/>
        </p:nvPicPr>
        <p:blipFill>
          <a:blip r:embed="rId1"/>
          <a:stretch>
            <a:fillRect/>
          </a:stretch>
        </p:blipFill>
        <p:spPr>
          <a:xfrm>
            <a:off x="2942213" y="1221164"/>
            <a:ext cx="8153400" cy="5457170"/>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845826" cy="1477328"/>
          </a:xfrm>
          <a:prstGeom prst="rect">
            <a:avLst/>
          </a:prstGeom>
        </p:spPr>
        <p:txBody>
          <a:bodyPr wrap="none">
            <a:spAutoFit/>
          </a:bodyPr>
          <a:lstStyle/>
          <a:p>
            <a:r>
              <a:rPr lang="zh-CN" altLang="en-US" b="1" dirty="0">
                <a:solidFill>
                  <a:srgbClr val="2C3E50"/>
                </a:solidFill>
                <a:latin typeface="-apple-system"/>
              </a:rPr>
              <a:t>通用 </a:t>
            </a:r>
            <a:r>
              <a:rPr lang="en-GB" altLang="zh-CN" b="1" dirty="0">
                <a:solidFill>
                  <a:srgbClr val="2C3E50"/>
                </a:solidFill>
                <a:latin typeface="-apple-system"/>
              </a:rPr>
              <a:t>Service</a:t>
            </a:r>
            <a:r>
              <a:rPr lang="zh-CN" altLang="en-US" b="1" dirty="0">
                <a:solidFill>
                  <a:srgbClr val="2C3E50"/>
                </a:solidFill>
                <a:latin typeface="-apple-system"/>
              </a:rPr>
              <a:t>接口</a:t>
            </a:r>
            <a:endParaRPr lang="en-US" altLang="zh-CN" b="1" dirty="0">
              <a:solidFill>
                <a:srgbClr val="2C3E50"/>
              </a:solidFill>
              <a:latin typeface="-apple-system"/>
            </a:endParaRPr>
          </a:p>
          <a:p>
            <a:endParaRPr lang="en-GB" altLang="zh-CN" b="1" dirty="0">
              <a:solidFill>
                <a:srgbClr val="2C3E50"/>
              </a:solidFill>
              <a:latin typeface="-apple-system"/>
            </a:endParaRPr>
          </a:p>
          <a:p>
            <a:r>
              <a:rPr lang="en-GB" altLang="zh-CN" b="1" dirty="0"/>
              <a:t>Chain</a:t>
            </a:r>
            <a:endParaRPr lang="en-GB" altLang="zh-CN" b="1" dirty="0"/>
          </a:p>
          <a:p>
            <a:endParaRPr lang="en-GB" altLang="zh-CN" b="1" dirty="0">
              <a:solidFill>
                <a:srgbClr val="2C3E50"/>
              </a:solidFill>
              <a:latin typeface="-apple-system"/>
            </a:endParaRPr>
          </a:p>
          <a:p>
            <a:endParaRPr lang="en-GB" altLang="zh-CN" b="1" i="0" dirty="0">
              <a:solidFill>
                <a:srgbClr val="2C3E50"/>
              </a:solidFill>
              <a:effectLst/>
              <a:latin typeface="-apple-system"/>
            </a:endParaRPr>
          </a:p>
        </p:txBody>
      </p:sp>
      <p:pic>
        <p:nvPicPr>
          <p:cNvPr id="3" name="图片 2"/>
          <p:cNvPicPr>
            <a:picLocks noChangeAspect="1"/>
          </p:cNvPicPr>
          <p:nvPr/>
        </p:nvPicPr>
        <p:blipFill>
          <a:blip r:embed="rId1"/>
          <a:stretch>
            <a:fillRect/>
          </a:stretch>
        </p:blipFill>
        <p:spPr>
          <a:xfrm>
            <a:off x="2879124" y="1124622"/>
            <a:ext cx="8003710" cy="5733377"/>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406154" cy="923330"/>
          </a:xfrm>
          <a:prstGeom prst="rect">
            <a:avLst/>
          </a:prstGeom>
        </p:spPr>
        <p:txBody>
          <a:bodyPr wrap="none">
            <a:spAutoFit/>
          </a:bodyPr>
          <a:lstStyle/>
          <a:p>
            <a:r>
              <a:rPr lang="zh-CN" altLang="en-GB" b="1" dirty="0">
                <a:solidFill>
                  <a:srgbClr val="2C3E50"/>
                </a:solidFill>
                <a:latin typeface="-apple-system"/>
              </a:rPr>
              <a:t>通用</a:t>
            </a:r>
            <a:r>
              <a:rPr lang="en-US" altLang="zh-CN" b="1" dirty="0">
                <a:solidFill>
                  <a:srgbClr val="2C3E50"/>
                </a:solidFill>
                <a:latin typeface="-apple-system"/>
              </a:rPr>
              <a:t>Mapper</a:t>
            </a:r>
            <a:endParaRPr lang="en-US" altLang="zh-CN" b="1" dirty="0">
              <a:solidFill>
                <a:srgbClr val="2C3E50"/>
              </a:solidFill>
              <a:latin typeface="-apple-system"/>
            </a:endParaRPr>
          </a:p>
          <a:p>
            <a:endParaRPr lang="en-US" altLang="zh-CN" b="1" dirty="0">
              <a:solidFill>
                <a:srgbClr val="2C3E50"/>
              </a:solidFill>
              <a:latin typeface="-apple-system"/>
            </a:endParaRPr>
          </a:p>
          <a:p>
            <a:r>
              <a:rPr lang="en-GB" altLang="zh-CN" b="1" dirty="0">
                <a:solidFill>
                  <a:srgbClr val="2C3E50"/>
                </a:solidFill>
                <a:latin typeface="-apple-system"/>
              </a:rPr>
              <a:t>insert</a:t>
            </a:r>
            <a:endParaRPr lang="en-GB" altLang="zh-CN" b="1" i="0" dirty="0">
              <a:solidFill>
                <a:srgbClr val="2C3E50"/>
              </a:solidFill>
              <a:effectLst/>
              <a:latin typeface="-apple-system"/>
            </a:endParaRPr>
          </a:p>
        </p:txBody>
      </p:sp>
      <p:pic>
        <p:nvPicPr>
          <p:cNvPr id="3" name="图片 2"/>
          <p:cNvPicPr>
            <a:picLocks noChangeAspect="1"/>
          </p:cNvPicPr>
          <p:nvPr/>
        </p:nvPicPr>
        <p:blipFill>
          <a:blip r:embed="rId1"/>
          <a:stretch>
            <a:fillRect/>
          </a:stretch>
        </p:blipFill>
        <p:spPr>
          <a:xfrm>
            <a:off x="2534585" y="1746578"/>
            <a:ext cx="8424796" cy="2830378"/>
          </a:xfrm>
          <a:prstGeom prst="rect">
            <a:avLst/>
          </a:prstGeom>
        </p:spPr>
      </p:pic>
      <p:sp>
        <p:nvSpPr>
          <p:cNvPr id="2" name="矩形 1"/>
          <p:cNvSpPr/>
          <p:nvPr/>
        </p:nvSpPr>
        <p:spPr>
          <a:xfrm>
            <a:off x="4476234" y="5161155"/>
            <a:ext cx="3339440" cy="369332"/>
          </a:xfrm>
          <a:prstGeom prst="rect">
            <a:avLst/>
          </a:prstGeom>
        </p:spPr>
        <p:txBody>
          <a:bodyPr wrap="none">
            <a:spAutoFit/>
          </a:bodyPr>
          <a:lstStyle/>
          <a:p>
            <a:r>
              <a:rPr lang="en-GB" altLang="zh-CN" dirty="0" err="1">
                <a:solidFill>
                  <a:srgbClr val="871094"/>
                </a:solidFill>
              </a:rPr>
              <a:t>productMapper</a:t>
            </a:r>
            <a:r>
              <a:rPr lang="en-GB" altLang="zh-CN" dirty="0" err="1"/>
              <a:t>.insert</a:t>
            </a:r>
            <a:r>
              <a:rPr lang="en-GB" altLang="zh-CN" dirty="0"/>
              <a:t>(product);</a:t>
            </a:r>
            <a:endParaRPr lang="zh-CN" altLang="en-US" dirty="0"/>
          </a:p>
        </p:txBody>
      </p:sp>
      <p:sp>
        <p:nvSpPr>
          <p:cNvPr id="6"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2689924" y="1261492"/>
            <a:ext cx="7608428" cy="5464048"/>
          </a:xfrm>
          <a:prstGeom prst="rect">
            <a:avLst/>
          </a:prstGeom>
        </p:spPr>
      </p:pic>
      <p:sp>
        <p:nvSpPr>
          <p:cNvPr id="4" name="矩形 3"/>
          <p:cNvSpPr/>
          <p:nvPr/>
        </p:nvSpPr>
        <p:spPr>
          <a:xfrm>
            <a:off x="289033" y="1284913"/>
            <a:ext cx="1406154" cy="923330"/>
          </a:xfrm>
          <a:prstGeom prst="rect">
            <a:avLst/>
          </a:prstGeom>
        </p:spPr>
        <p:txBody>
          <a:bodyPr wrap="none">
            <a:spAutoFit/>
          </a:bodyPr>
          <a:lstStyle/>
          <a:p>
            <a:r>
              <a:rPr lang="zh-CN" altLang="en-GB" b="1" dirty="0">
                <a:solidFill>
                  <a:srgbClr val="2C3E50"/>
                </a:solidFill>
                <a:latin typeface="-apple-system"/>
              </a:rPr>
              <a:t>通用</a:t>
            </a:r>
            <a:r>
              <a:rPr lang="en-US" altLang="zh-CN" b="1" dirty="0">
                <a:solidFill>
                  <a:srgbClr val="2C3E50"/>
                </a:solidFill>
                <a:latin typeface="-apple-system"/>
              </a:rPr>
              <a:t>Mapper</a:t>
            </a:r>
            <a:endParaRPr lang="en-US" altLang="zh-CN" b="1" dirty="0">
              <a:solidFill>
                <a:srgbClr val="2C3E50"/>
              </a:solidFill>
              <a:latin typeface="-apple-system"/>
            </a:endParaRPr>
          </a:p>
          <a:p>
            <a:endParaRPr lang="en-US" altLang="zh-CN" b="1" dirty="0">
              <a:solidFill>
                <a:srgbClr val="2C3E50"/>
              </a:solidFill>
              <a:latin typeface="-apple-system"/>
            </a:endParaRPr>
          </a:p>
          <a:p>
            <a:r>
              <a:rPr lang="en-GB" altLang="zh-CN" b="1" dirty="0">
                <a:solidFill>
                  <a:srgbClr val="2C3E50"/>
                </a:solidFill>
                <a:latin typeface="-apple-system"/>
              </a:rPr>
              <a:t>Select</a:t>
            </a:r>
            <a:endParaRPr lang="en-GB" altLang="zh-CN" b="1" i="0" dirty="0">
              <a:solidFill>
                <a:srgbClr val="2C3E50"/>
              </a:solidFill>
              <a:effectLst/>
              <a:latin typeface="-apple-system"/>
            </a:endParaRPr>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3" name="文本框 2"/>
          <p:cNvSpPr txBox="1"/>
          <p:nvPr/>
        </p:nvSpPr>
        <p:spPr>
          <a:xfrm>
            <a:off x="250370" y="1223784"/>
            <a:ext cx="11551105" cy="1527175"/>
          </a:xfrm>
          <a:prstGeom prst="rect">
            <a:avLst/>
          </a:prstGeom>
          <a:noFill/>
        </p:spPr>
        <p:txBody>
          <a:bodyPr wrap="square" rtlCol="0">
            <a:spAutoFit/>
          </a:bodyPr>
          <a:p>
            <a:pPr marL="0" lvl="1">
              <a:lnSpc>
                <a:spcPct val="150000"/>
              </a:lnSpc>
              <a:spcBef>
                <a:spcPts val="400"/>
              </a:spcBef>
              <a:buClr>
                <a:schemeClr val="accent1"/>
              </a:buClr>
              <a:buSzPct val="68000"/>
            </a:pPr>
            <a:r>
              <a:rPr lang="en-US" altLang="zh-CN" sz="2000" dirty="0">
                <a:sym typeface="+mn-ea"/>
              </a:rPr>
              <a:t>JDBC</a:t>
            </a:r>
            <a:r>
              <a:rPr lang="zh-CN" altLang="en-US" sz="2000" dirty="0">
                <a:sym typeface="+mn-ea"/>
              </a:rPr>
              <a:t>：</a:t>
            </a:r>
            <a:r>
              <a:rPr lang="en-US" altLang="zh-CN" sz="2000" dirty="0">
                <a:solidFill>
                  <a:srgbClr val="FF0000"/>
                </a:solidFill>
                <a:sym typeface="+mn-ea"/>
              </a:rPr>
              <a:t>J</a:t>
            </a:r>
            <a:r>
              <a:rPr lang="en-US" altLang="zh-CN" sz="2000" dirty="0">
                <a:sym typeface="+mn-ea"/>
              </a:rPr>
              <a:t>ava </a:t>
            </a:r>
            <a:r>
              <a:rPr lang="en-US" altLang="zh-CN" sz="2000" dirty="0">
                <a:solidFill>
                  <a:srgbClr val="FF0000"/>
                </a:solidFill>
                <a:sym typeface="+mn-ea"/>
              </a:rPr>
              <a:t>D</a:t>
            </a:r>
            <a:r>
              <a:rPr lang="en-US" altLang="zh-CN" sz="2000" dirty="0">
                <a:sym typeface="+mn-ea"/>
              </a:rPr>
              <a:t>ata</a:t>
            </a:r>
            <a:r>
              <a:rPr lang="en-US" altLang="zh-CN" sz="2000" dirty="0">
                <a:solidFill>
                  <a:srgbClr val="FF0000"/>
                </a:solidFill>
                <a:sym typeface="+mn-ea"/>
              </a:rPr>
              <a:t>b</a:t>
            </a:r>
            <a:r>
              <a:rPr lang="en-US" altLang="zh-CN" sz="2000" dirty="0">
                <a:sym typeface="+mn-ea"/>
              </a:rPr>
              <a:t>ase </a:t>
            </a:r>
            <a:r>
              <a:rPr lang="en-US" altLang="zh-CN" sz="2000" dirty="0">
                <a:solidFill>
                  <a:srgbClr val="FF0000"/>
                </a:solidFill>
                <a:sym typeface="+mn-ea"/>
              </a:rPr>
              <a:t>C</a:t>
            </a:r>
            <a:r>
              <a:rPr lang="en-US" altLang="zh-CN" sz="2000" dirty="0">
                <a:sym typeface="+mn-ea"/>
              </a:rPr>
              <a:t>onnectivity</a:t>
            </a:r>
            <a:r>
              <a:rPr lang="zh-CN" altLang="en-US" sz="2000" dirty="0">
                <a:sym typeface="+mn-ea"/>
              </a:rPr>
              <a:t>，</a:t>
            </a:r>
            <a:r>
              <a:rPr lang="en-US" altLang="zh-CN" sz="2000" dirty="0">
                <a:sym typeface="+mn-ea"/>
              </a:rPr>
              <a:t> </a:t>
            </a:r>
            <a:r>
              <a:rPr lang="zh-CN" altLang="en-US" sz="2000" dirty="0">
                <a:sym typeface="+mn-ea"/>
              </a:rPr>
              <a:t>简称</a:t>
            </a:r>
            <a:r>
              <a:rPr lang="en-US" altLang="zh-CN" sz="2000" dirty="0">
                <a:sym typeface="+mn-ea"/>
              </a:rPr>
              <a:t>JDBC</a:t>
            </a:r>
            <a:r>
              <a:rPr lang="zh-CN" altLang="en-US" sz="2000" dirty="0">
                <a:sym typeface="+mn-ea"/>
              </a:rPr>
              <a:t>，</a:t>
            </a:r>
            <a:r>
              <a:rPr lang="en-US" altLang="zh-CN" sz="2000" dirty="0">
                <a:sym typeface="+mn-ea"/>
              </a:rPr>
              <a:t> </a:t>
            </a:r>
            <a:r>
              <a:rPr lang="zh-CN" altLang="en-US" sz="2000" dirty="0">
                <a:sym typeface="+mn-ea"/>
              </a:rPr>
              <a:t>是</a:t>
            </a:r>
            <a:r>
              <a:rPr lang="en-US" altLang="zh-CN" sz="2000" dirty="0">
                <a:sym typeface="+mn-ea"/>
              </a:rPr>
              <a:t>Java</a:t>
            </a:r>
            <a:r>
              <a:rPr lang="zh-CN" altLang="en-US" sz="2000" dirty="0">
                <a:sym typeface="+mn-ea"/>
              </a:rPr>
              <a:t>语言中用来规范客户端程序如何来访问数据库的应用程序接口，提供了诸如查询和更新数据库中数据的方法。</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7170"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45301" y="2616523"/>
            <a:ext cx="5581378" cy="319219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504177" y="2669393"/>
            <a:ext cx="2577950" cy="3139321"/>
          </a:xfrm>
          <a:prstGeom prst="rect">
            <a:avLst/>
          </a:prstGeom>
          <a:noFill/>
        </p:spPr>
        <p:txBody>
          <a:bodyPr wrap="none" rtlCol="0">
            <a:spAutoFit/>
          </a:bodyPr>
          <a:p>
            <a:pPr>
              <a:lnSpc>
                <a:spcPct val="150000"/>
              </a:lnSpc>
            </a:pPr>
            <a:r>
              <a:rPr lang="en-US" altLang="zh-CN" sz="2000" dirty="0">
                <a:latin typeface="+mn-ea"/>
                <a:ea typeface="+mn-ea"/>
              </a:rPr>
              <a:t>JDBC</a:t>
            </a:r>
            <a:r>
              <a:rPr lang="zh-CN" altLang="en-US" sz="2000" dirty="0">
                <a:latin typeface="+mn-ea"/>
                <a:ea typeface="+mn-ea"/>
              </a:rPr>
              <a:t>编程的五个步骤</a:t>
            </a:r>
            <a:endParaRPr lang="en-US" altLang="zh-CN" sz="2000" dirty="0">
              <a:latin typeface="+mn-ea"/>
              <a:ea typeface="+mn-ea"/>
            </a:endParaRPr>
          </a:p>
          <a:p>
            <a:pPr>
              <a:lnSpc>
                <a:spcPct val="150000"/>
              </a:lnSpc>
            </a:pPr>
            <a:r>
              <a:rPr lang="en-US" altLang="zh-CN" sz="2000" dirty="0">
                <a:latin typeface="+mn-ea"/>
                <a:ea typeface="+mn-ea"/>
              </a:rPr>
              <a:t>1. </a:t>
            </a:r>
            <a:r>
              <a:rPr lang="zh-CN" altLang="en-US" sz="2000" dirty="0">
                <a:latin typeface="+mn-ea"/>
                <a:ea typeface="+mn-ea"/>
              </a:rPr>
              <a:t>装载驱动程序</a:t>
            </a:r>
            <a:endParaRPr lang="zh-CN" altLang="en-US" sz="2000" dirty="0">
              <a:latin typeface="+mn-ea"/>
              <a:ea typeface="+mn-ea"/>
            </a:endParaRPr>
          </a:p>
          <a:p>
            <a:pPr>
              <a:lnSpc>
                <a:spcPct val="150000"/>
              </a:lnSpc>
            </a:pPr>
            <a:r>
              <a:rPr lang="en-US" altLang="zh-CN" sz="2000" dirty="0">
                <a:latin typeface="+mn-ea"/>
                <a:ea typeface="+mn-ea"/>
              </a:rPr>
              <a:t>2. </a:t>
            </a:r>
            <a:r>
              <a:rPr lang="zh-CN" altLang="en-US" sz="2000" dirty="0">
                <a:latin typeface="+mn-ea"/>
                <a:ea typeface="+mn-ea"/>
              </a:rPr>
              <a:t>建立数据库连接</a:t>
            </a:r>
            <a:endParaRPr lang="zh-CN" altLang="en-US" sz="2000" dirty="0">
              <a:latin typeface="+mn-ea"/>
              <a:ea typeface="+mn-ea"/>
            </a:endParaRPr>
          </a:p>
          <a:p>
            <a:pPr>
              <a:lnSpc>
                <a:spcPct val="150000"/>
              </a:lnSpc>
            </a:pPr>
            <a:r>
              <a:rPr lang="en-US" altLang="zh-CN" sz="2000" dirty="0">
                <a:latin typeface="+mn-ea"/>
                <a:ea typeface="+mn-ea"/>
              </a:rPr>
              <a:t>3. </a:t>
            </a:r>
            <a:r>
              <a:rPr lang="zh-CN" altLang="en-US" sz="2000" dirty="0">
                <a:latin typeface="+mn-ea"/>
                <a:ea typeface="+mn-ea"/>
              </a:rPr>
              <a:t>执行</a:t>
            </a:r>
            <a:r>
              <a:rPr lang="en-US" altLang="zh-CN" sz="2000" dirty="0">
                <a:latin typeface="+mn-ea"/>
                <a:ea typeface="+mn-ea"/>
              </a:rPr>
              <a:t>SQL</a:t>
            </a:r>
            <a:r>
              <a:rPr lang="zh-CN" altLang="en-US" sz="2000" dirty="0">
                <a:latin typeface="+mn-ea"/>
                <a:ea typeface="+mn-ea"/>
              </a:rPr>
              <a:t>语句</a:t>
            </a:r>
            <a:endParaRPr lang="zh-CN" altLang="en-US" sz="2000" dirty="0">
              <a:latin typeface="+mn-ea"/>
              <a:ea typeface="+mn-ea"/>
            </a:endParaRPr>
          </a:p>
          <a:p>
            <a:pPr>
              <a:lnSpc>
                <a:spcPct val="150000"/>
              </a:lnSpc>
            </a:pPr>
            <a:r>
              <a:rPr lang="en-US" altLang="zh-CN" sz="2000" dirty="0">
                <a:latin typeface="+mn-ea"/>
                <a:ea typeface="+mn-ea"/>
              </a:rPr>
              <a:t>4. </a:t>
            </a:r>
            <a:r>
              <a:rPr lang="zh-CN" altLang="en-US" sz="2000" dirty="0">
                <a:latin typeface="+mn-ea"/>
                <a:ea typeface="+mn-ea"/>
              </a:rPr>
              <a:t>处理结果集</a:t>
            </a:r>
            <a:endParaRPr lang="zh-CN" altLang="en-US" sz="2000" dirty="0">
              <a:latin typeface="+mn-ea"/>
              <a:ea typeface="+mn-ea"/>
            </a:endParaRPr>
          </a:p>
          <a:p>
            <a:pPr>
              <a:lnSpc>
                <a:spcPct val="150000"/>
              </a:lnSpc>
            </a:pPr>
            <a:r>
              <a:rPr lang="en-US" altLang="zh-CN" sz="2000" dirty="0">
                <a:latin typeface="+mn-ea"/>
                <a:ea typeface="+mn-ea"/>
              </a:rPr>
              <a:t>5. </a:t>
            </a:r>
            <a:r>
              <a:rPr lang="zh-CN" altLang="en-US" sz="2000" dirty="0">
                <a:latin typeface="+mn-ea"/>
                <a:ea typeface="+mn-ea"/>
              </a:rPr>
              <a:t>关闭数据库</a:t>
            </a:r>
            <a:endParaRPr lang="zh-CN" altLang="en-US" sz="2000" dirty="0">
              <a:latin typeface="+mn-ea"/>
              <a:ea typeface="+mn-ea"/>
            </a:endParaRPr>
          </a:p>
          <a:p>
            <a:endParaRPr lang="zh-CN" altLang="en-US" dirty="0"/>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7.1 </a:t>
            </a:r>
            <a:r>
              <a:rPr lang="zh-CN" altLang="en-US" sz="2800" dirty="0">
                <a:latin typeface="微软雅黑" charset="0"/>
                <a:ea typeface="微软雅黑" charset="0"/>
                <a:cs typeface="宋体" charset="0"/>
              </a:rPr>
              <a:t>数据访问层技术简介</a:t>
            </a:r>
            <a:endParaRPr lang="zh-CN" altLang="en-US" sz="2800" dirty="0">
              <a:latin typeface="微软雅黑" charset="0"/>
              <a:ea typeface="微软雅黑" charset="0"/>
              <a:cs typeface="宋体" charset="0"/>
            </a:endParaRP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406154" cy="923330"/>
          </a:xfrm>
          <a:prstGeom prst="rect">
            <a:avLst/>
          </a:prstGeom>
        </p:spPr>
        <p:txBody>
          <a:bodyPr wrap="none">
            <a:spAutoFit/>
          </a:bodyPr>
          <a:lstStyle/>
          <a:p>
            <a:r>
              <a:rPr lang="zh-CN" altLang="en-GB" b="1" dirty="0">
                <a:solidFill>
                  <a:srgbClr val="2C3E50"/>
                </a:solidFill>
                <a:latin typeface="-apple-system"/>
              </a:rPr>
              <a:t>通用</a:t>
            </a:r>
            <a:r>
              <a:rPr lang="en-US" altLang="zh-CN" b="1" dirty="0">
                <a:solidFill>
                  <a:srgbClr val="2C3E50"/>
                </a:solidFill>
                <a:latin typeface="-apple-system"/>
              </a:rPr>
              <a:t>Mapper</a:t>
            </a:r>
            <a:endParaRPr lang="en-US" altLang="zh-CN" b="1" dirty="0">
              <a:solidFill>
                <a:srgbClr val="2C3E50"/>
              </a:solidFill>
              <a:latin typeface="-apple-system"/>
            </a:endParaRPr>
          </a:p>
          <a:p>
            <a:endParaRPr lang="en-US" altLang="zh-CN" b="1" dirty="0">
              <a:solidFill>
                <a:srgbClr val="2C3E50"/>
              </a:solidFill>
              <a:latin typeface="-apple-system"/>
            </a:endParaRPr>
          </a:p>
          <a:p>
            <a:r>
              <a:rPr lang="en-GB" altLang="zh-CN" b="1" dirty="0">
                <a:solidFill>
                  <a:srgbClr val="2C3E50"/>
                </a:solidFill>
                <a:latin typeface="-apple-system"/>
              </a:rPr>
              <a:t>Select</a:t>
            </a:r>
            <a:endParaRPr lang="en-GB" altLang="zh-CN" b="1" i="0" dirty="0">
              <a:solidFill>
                <a:srgbClr val="2C3E50"/>
              </a:solidFill>
              <a:effectLst/>
              <a:latin typeface="-apple-system"/>
            </a:endParaRPr>
          </a:p>
        </p:txBody>
      </p:sp>
      <p:pic>
        <p:nvPicPr>
          <p:cNvPr id="5" name="图片 4"/>
          <p:cNvPicPr>
            <a:picLocks noChangeAspect="1"/>
          </p:cNvPicPr>
          <p:nvPr/>
        </p:nvPicPr>
        <p:blipFill>
          <a:blip r:embed="rId1"/>
          <a:stretch>
            <a:fillRect/>
          </a:stretch>
        </p:blipFill>
        <p:spPr>
          <a:xfrm>
            <a:off x="1861677" y="2322862"/>
            <a:ext cx="7342143" cy="905057"/>
          </a:xfrm>
          <a:prstGeom prst="rect">
            <a:avLst/>
          </a:prstGeom>
        </p:spPr>
      </p:pic>
      <p:sp>
        <p:nvSpPr>
          <p:cNvPr id="7" name="矩形 6"/>
          <p:cNvSpPr/>
          <p:nvPr/>
        </p:nvSpPr>
        <p:spPr>
          <a:xfrm>
            <a:off x="1861677" y="4114887"/>
            <a:ext cx="8787925" cy="1303242"/>
          </a:xfrm>
          <a:prstGeom prst="rect">
            <a:avLst/>
          </a:prstGeom>
        </p:spPr>
        <p:txBody>
          <a:bodyPr wrap="square">
            <a:spAutoFit/>
          </a:bodyPr>
          <a:lstStyle/>
          <a:p>
            <a:pPr>
              <a:lnSpc>
                <a:spcPct val="150000"/>
              </a:lnSpc>
            </a:pPr>
            <a:r>
              <a:rPr lang="en-GB" altLang="zh-CN" dirty="0" err="1"/>
              <a:t>QueryWrapper</a:t>
            </a:r>
            <a:r>
              <a:rPr lang="en-GB" altLang="zh-CN" dirty="0"/>
              <a:t>&lt;User&gt; </a:t>
            </a:r>
            <a:r>
              <a:rPr lang="en-GB" altLang="zh-CN" dirty="0" err="1"/>
              <a:t>queryWrapper</a:t>
            </a:r>
            <a:r>
              <a:rPr lang="en-GB" altLang="zh-CN" dirty="0"/>
              <a:t> = </a:t>
            </a:r>
            <a:r>
              <a:rPr lang="en-GB" altLang="zh-CN" dirty="0">
                <a:solidFill>
                  <a:srgbClr val="0000FF"/>
                </a:solidFill>
                <a:latin typeface="Courier New" panose="02070309020205020404" pitchFamily="49" charset="0"/>
              </a:rPr>
              <a:t>new</a:t>
            </a:r>
            <a:r>
              <a:rPr lang="en-GB" altLang="zh-CN" dirty="0"/>
              <a:t> </a:t>
            </a:r>
            <a:r>
              <a:rPr lang="en-GB" altLang="zh-CN" dirty="0" err="1"/>
              <a:t>QueryWrapper</a:t>
            </a:r>
            <a:r>
              <a:rPr lang="en-GB" altLang="zh-CN" dirty="0"/>
              <a:t>&lt;&gt;</a:t>
            </a:r>
            <a:r>
              <a:rPr lang="en-GB" altLang="zh-CN" dirty="0">
                <a:solidFill>
                  <a:srgbClr val="000000"/>
                </a:solidFill>
                <a:latin typeface="Courier New" panose="02070309020205020404" pitchFamily="49" charset="0"/>
              </a:rPr>
              <a:t>(); </a:t>
            </a:r>
            <a:r>
              <a:rPr lang="en-GB" altLang="zh-CN" dirty="0"/>
              <a:t> </a:t>
            </a:r>
            <a:r>
              <a:rPr lang="en-GB" altLang="zh-CN" dirty="0" err="1"/>
              <a:t>queryWrapper.like</a:t>
            </a:r>
            <a:r>
              <a:rPr lang="en-GB" altLang="zh-CN" dirty="0"/>
              <a:t>("name", "ja").</a:t>
            </a:r>
            <a:r>
              <a:rPr lang="en-GB" altLang="zh-CN" dirty="0" err="1"/>
              <a:t>lt</a:t>
            </a:r>
            <a:r>
              <a:rPr lang="en-GB" altLang="zh-CN" dirty="0"/>
              <a:t>("age", 30</a:t>
            </a:r>
            <a:r>
              <a:rPr lang="en-GB" altLang="zh-CN" dirty="0">
                <a:solidFill>
                  <a:srgbClr val="000000"/>
                </a:solidFill>
                <a:latin typeface="Courier New" panose="02070309020205020404" pitchFamily="49" charset="0"/>
              </a:rPr>
              <a:t>); </a:t>
            </a:r>
            <a:endParaRPr lang="en-GB" altLang="zh-CN" dirty="0">
              <a:solidFill>
                <a:srgbClr val="000000"/>
              </a:solidFill>
              <a:latin typeface="Courier New" panose="02070309020205020404" pitchFamily="49" charset="0"/>
            </a:endParaRPr>
          </a:p>
          <a:p>
            <a:pPr>
              <a:lnSpc>
                <a:spcPct val="150000"/>
              </a:lnSpc>
            </a:pPr>
            <a:r>
              <a:rPr lang="en-GB" altLang="zh-CN" dirty="0"/>
              <a:t>List&lt;User&gt; </a:t>
            </a:r>
            <a:r>
              <a:rPr lang="en-GB" altLang="zh-CN" dirty="0" err="1"/>
              <a:t>userList</a:t>
            </a:r>
            <a:r>
              <a:rPr lang="en-GB" altLang="zh-CN" dirty="0"/>
              <a:t> =</a:t>
            </a:r>
            <a:r>
              <a:rPr lang="en-GB" altLang="zh-CN" dirty="0">
                <a:solidFill>
                  <a:srgbClr val="000000"/>
                </a:solidFill>
                <a:latin typeface="Courier New" panose="02070309020205020404" pitchFamily="49" charset="0"/>
              </a:rPr>
              <a:t> </a:t>
            </a:r>
            <a:r>
              <a:rPr lang="en-GB" altLang="zh-CN" dirty="0" err="1">
                <a:solidFill>
                  <a:srgbClr val="000000"/>
                </a:solidFill>
                <a:latin typeface="Courier New" panose="02070309020205020404" pitchFamily="49" charset="0"/>
              </a:rPr>
              <a:t>userMapper.selectList</a:t>
            </a:r>
            <a:r>
              <a:rPr lang="en-GB" altLang="zh-CN" dirty="0">
                <a:solidFill>
                  <a:srgbClr val="000000"/>
                </a:solidFill>
                <a:latin typeface="Courier New" panose="02070309020205020404" pitchFamily="49" charset="0"/>
              </a:rPr>
              <a:t>(</a:t>
            </a:r>
            <a:r>
              <a:rPr lang="en-GB" altLang="zh-CN" dirty="0" err="1">
                <a:solidFill>
                  <a:srgbClr val="000000"/>
                </a:solidFill>
                <a:latin typeface="Courier New" panose="02070309020205020404" pitchFamily="49" charset="0"/>
              </a:rPr>
              <a:t>queryWrapper</a:t>
            </a:r>
            <a:r>
              <a:rPr lang="en-GB" altLang="zh-CN" dirty="0">
                <a:solidFill>
                  <a:srgbClr val="000000"/>
                </a:solidFill>
                <a:latin typeface="Courier New" panose="02070309020205020404" pitchFamily="49" charset="0"/>
              </a:rPr>
              <a:t>);</a:t>
            </a:r>
            <a:endParaRPr lang="zh-CN" altLang="en-US" dirty="0"/>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406154" cy="923330"/>
          </a:xfrm>
          <a:prstGeom prst="rect">
            <a:avLst/>
          </a:prstGeom>
        </p:spPr>
        <p:txBody>
          <a:bodyPr wrap="none">
            <a:spAutoFit/>
          </a:bodyPr>
          <a:lstStyle/>
          <a:p>
            <a:r>
              <a:rPr lang="zh-CN" altLang="en-GB" b="1" dirty="0">
                <a:solidFill>
                  <a:srgbClr val="2C3E50"/>
                </a:solidFill>
                <a:latin typeface="-apple-system"/>
              </a:rPr>
              <a:t>通用</a:t>
            </a:r>
            <a:r>
              <a:rPr lang="en-US" altLang="zh-CN" b="1" dirty="0">
                <a:solidFill>
                  <a:srgbClr val="2C3E50"/>
                </a:solidFill>
                <a:latin typeface="-apple-system"/>
              </a:rPr>
              <a:t>Mapper</a:t>
            </a:r>
            <a:endParaRPr lang="en-US" altLang="zh-CN" b="1" dirty="0">
              <a:solidFill>
                <a:srgbClr val="2C3E50"/>
              </a:solidFill>
              <a:latin typeface="-apple-system"/>
            </a:endParaRPr>
          </a:p>
          <a:p>
            <a:endParaRPr lang="en-US" altLang="zh-CN" b="1" dirty="0">
              <a:solidFill>
                <a:srgbClr val="2C3E50"/>
              </a:solidFill>
              <a:latin typeface="-apple-system"/>
            </a:endParaRPr>
          </a:p>
          <a:p>
            <a:r>
              <a:rPr lang="en-GB" altLang="zh-CN" b="1" dirty="0">
                <a:solidFill>
                  <a:srgbClr val="2C3E50"/>
                </a:solidFill>
                <a:latin typeface="-apple-system"/>
              </a:rPr>
              <a:t>update</a:t>
            </a:r>
            <a:endParaRPr lang="en-GB" altLang="zh-CN" b="1" i="0" dirty="0">
              <a:solidFill>
                <a:srgbClr val="2C3E50"/>
              </a:solidFill>
              <a:effectLst/>
              <a:latin typeface="-apple-system"/>
            </a:endParaRPr>
          </a:p>
        </p:txBody>
      </p:sp>
      <p:pic>
        <p:nvPicPr>
          <p:cNvPr id="2" name="图片 1"/>
          <p:cNvPicPr>
            <a:picLocks noChangeAspect="1"/>
          </p:cNvPicPr>
          <p:nvPr/>
        </p:nvPicPr>
        <p:blipFill>
          <a:blip r:embed="rId1"/>
          <a:stretch>
            <a:fillRect/>
          </a:stretch>
        </p:blipFill>
        <p:spPr>
          <a:xfrm>
            <a:off x="1540132" y="1637881"/>
            <a:ext cx="9779000" cy="4686300"/>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289033" y="1284913"/>
            <a:ext cx="1406154" cy="923330"/>
          </a:xfrm>
          <a:prstGeom prst="rect">
            <a:avLst/>
          </a:prstGeom>
        </p:spPr>
        <p:txBody>
          <a:bodyPr wrap="none">
            <a:spAutoFit/>
          </a:bodyPr>
          <a:lstStyle/>
          <a:p>
            <a:r>
              <a:rPr lang="zh-CN" altLang="en-GB" b="1" dirty="0">
                <a:solidFill>
                  <a:srgbClr val="2C3E50"/>
                </a:solidFill>
                <a:latin typeface="-apple-system"/>
              </a:rPr>
              <a:t>通用</a:t>
            </a:r>
            <a:r>
              <a:rPr lang="en-US" altLang="zh-CN" b="1" dirty="0">
                <a:solidFill>
                  <a:srgbClr val="2C3E50"/>
                </a:solidFill>
                <a:latin typeface="-apple-system"/>
              </a:rPr>
              <a:t>Mapper</a:t>
            </a:r>
            <a:endParaRPr lang="en-US" altLang="zh-CN" b="1" dirty="0">
              <a:solidFill>
                <a:srgbClr val="2C3E50"/>
              </a:solidFill>
              <a:latin typeface="-apple-system"/>
            </a:endParaRPr>
          </a:p>
          <a:p>
            <a:endParaRPr lang="en-US" altLang="zh-CN" b="1" dirty="0">
              <a:solidFill>
                <a:srgbClr val="2C3E50"/>
              </a:solidFill>
              <a:latin typeface="-apple-system"/>
            </a:endParaRPr>
          </a:p>
          <a:p>
            <a:r>
              <a:rPr lang="en-GB" altLang="zh-CN" b="1" dirty="0">
                <a:solidFill>
                  <a:srgbClr val="2C3E50"/>
                </a:solidFill>
                <a:latin typeface="-apple-system"/>
              </a:rPr>
              <a:t>delete</a:t>
            </a:r>
            <a:endParaRPr lang="en-GB" altLang="zh-CN" b="1" i="0" dirty="0">
              <a:solidFill>
                <a:srgbClr val="2C3E50"/>
              </a:solidFill>
              <a:effectLst/>
              <a:latin typeface="-apple-system"/>
            </a:endParaRPr>
          </a:p>
        </p:txBody>
      </p:sp>
      <p:pic>
        <p:nvPicPr>
          <p:cNvPr id="3" name="图片 2"/>
          <p:cNvPicPr>
            <a:picLocks noChangeAspect="1"/>
          </p:cNvPicPr>
          <p:nvPr/>
        </p:nvPicPr>
        <p:blipFill>
          <a:blip r:embed="rId1"/>
          <a:stretch>
            <a:fillRect/>
          </a:stretch>
        </p:blipFill>
        <p:spPr>
          <a:xfrm>
            <a:off x="2953266" y="1236171"/>
            <a:ext cx="7975772" cy="5421440"/>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7.2.3 </a:t>
            </a:r>
            <a:r>
              <a:rPr sz="2800" dirty="0">
                <a:latin typeface="微软雅黑" charset="0"/>
                <a:ea typeface="微软雅黑" charset="0"/>
                <a:cs typeface="微软雅黑" charset="0"/>
              </a:rPr>
              <a:t>通用CRUD接口</a:t>
            </a:r>
            <a:endParaRPr sz="2800" dirty="0">
              <a:latin typeface="微软雅黑" charset="0"/>
              <a:ea typeface="微软雅黑" charset="0"/>
              <a:cs typeface="微软雅黑" charset="0"/>
            </a:endParaRPr>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1015663"/>
          </a:xfrm>
          <a:prstGeom prst="rect">
            <a:avLst/>
          </a:prstGeom>
        </p:spPr>
        <p:txBody>
          <a:bodyPr wrap="square">
            <a:spAutoFit/>
          </a:bodyPr>
          <a:lstStyle/>
          <a:p>
            <a:pPr>
              <a:lnSpc>
                <a:spcPct val="150000"/>
              </a:lnSpc>
            </a:pPr>
            <a:r>
              <a:rPr lang="zh-CN" altLang="en-US" sz="2000" dirty="0"/>
              <a:t>条件构造器</a:t>
            </a:r>
            <a:endParaRPr lang="en-US" altLang="zh-CN" sz="2000" dirty="0"/>
          </a:p>
          <a:p>
            <a:pPr>
              <a:lnSpc>
                <a:spcPct val="150000"/>
              </a:lnSpc>
            </a:pPr>
            <a:endParaRPr lang="zh-CN" altLang="en-US" sz="2000" dirty="0"/>
          </a:p>
        </p:txBody>
      </p:sp>
      <p:sp>
        <p:nvSpPr>
          <p:cNvPr id="2" name="矩形 1"/>
          <p:cNvSpPr/>
          <p:nvPr/>
        </p:nvSpPr>
        <p:spPr>
          <a:xfrm>
            <a:off x="1962149" y="1312847"/>
            <a:ext cx="9282113" cy="369332"/>
          </a:xfrm>
          <a:prstGeom prst="rect">
            <a:avLst/>
          </a:prstGeom>
        </p:spPr>
        <p:txBody>
          <a:bodyPr wrap="square">
            <a:spAutoFit/>
          </a:bodyPr>
          <a:lstStyle/>
          <a:p>
            <a:r>
              <a:rPr lang="en-US" altLang="zh-CN" dirty="0">
                <a:hlinkClick r:id="rId1"/>
              </a:rPr>
              <a:t>https://mp.baomidou.com/guide/wrapper.html#abstractwrapper</a:t>
            </a:r>
            <a:endParaRPr lang="zh-CN" altLang="en-US"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724053" y="1959178"/>
            <a:ext cx="2690659" cy="4739700"/>
          </a:xfrm>
          <a:prstGeom prst="rect">
            <a:avLst/>
          </a:prstGeom>
        </p:spPr>
      </p:pic>
      <p:pic>
        <p:nvPicPr>
          <p:cNvPr id="4" name="图片 3"/>
          <p:cNvPicPr>
            <a:picLocks noChangeAspect="1"/>
          </p:cNvPicPr>
          <p:nvPr/>
        </p:nvPicPr>
        <p:blipFill>
          <a:blip r:embed="rId3"/>
          <a:stretch>
            <a:fillRect/>
          </a:stretch>
        </p:blipFill>
        <p:spPr>
          <a:xfrm>
            <a:off x="4044062" y="1959178"/>
            <a:ext cx="2728213" cy="4616976"/>
          </a:xfrm>
          <a:prstGeom prst="rect">
            <a:avLst/>
          </a:prstGeom>
        </p:spPr>
      </p:pic>
      <p:pic>
        <p:nvPicPr>
          <p:cNvPr id="6" name="图片 5"/>
          <p:cNvPicPr>
            <a:picLocks noChangeAspect="1"/>
          </p:cNvPicPr>
          <p:nvPr/>
        </p:nvPicPr>
        <p:blipFill>
          <a:blip r:embed="rId4"/>
          <a:stretch>
            <a:fillRect/>
          </a:stretch>
        </p:blipFill>
        <p:spPr>
          <a:xfrm>
            <a:off x="7562991" y="2102053"/>
            <a:ext cx="2638284" cy="3868743"/>
          </a:xfrm>
          <a:prstGeom prst="rect">
            <a:avLst/>
          </a:prstGeom>
        </p:spPr>
      </p:pic>
      <p:sp>
        <p:nvSpPr>
          <p:cNvPr id="5"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7.2.4 </a:t>
            </a:r>
            <a:r>
              <a:rPr lang="zh-CN" sz="2800" dirty="0">
                <a:latin typeface="微软雅黑" charset="0"/>
                <a:ea typeface="微软雅黑" charset="0"/>
                <a:cs typeface="微软雅黑" charset="0"/>
              </a:rPr>
              <a:t>条件</a:t>
            </a:r>
            <a:r>
              <a:rPr lang="zh-CN" sz="2800" dirty="0">
                <a:latin typeface="微软雅黑" charset="0"/>
                <a:ea typeface="微软雅黑" charset="0"/>
                <a:cs typeface="微软雅黑" charset="0"/>
              </a:rPr>
              <a:t>构造器</a:t>
            </a:r>
            <a:endParaRPr lang="zh-CN" sz="2800" dirty="0">
              <a:latin typeface="微软雅黑" charset="0"/>
              <a:ea typeface="微软雅黑" charset="0"/>
              <a:cs typeface="微软雅黑" charset="0"/>
            </a:endParaRPr>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1015663"/>
          </a:xfrm>
          <a:prstGeom prst="rect">
            <a:avLst/>
          </a:prstGeom>
        </p:spPr>
        <p:txBody>
          <a:bodyPr wrap="square">
            <a:spAutoFit/>
          </a:bodyPr>
          <a:lstStyle/>
          <a:p>
            <a:pPr>
              <a:lnSpc>
                <a:spcPct val="150000"/>
              </a:lnSpc>
            </a:pPr>
            <a:r>
              <a:rPr lang="zh-CN" altLang="en-US" sz="2000" dirty="0"/>
              <a:t>条件构造器</a:t>
            </a:r>
            <a:endParaRPr lang="en-US" altLang="zh-CN" sz="2000" dirty="0"/>
          </a:p>
          <a:p>
            <a:pPr>
              <a:lnSpc>
                <a:spcPct val="150000"/>
              </a:lnSpc>
            </a:pPr>
            <a:endParaRPr lang="zh-CN" altLang="en-US" sz="2000" dirty="0"/>
          </a:p>
        </p:txBody>
      </p:sp>
      <p:sp>
        <p:nvSpPr>
          <p:cNvPr id="2" name="矩形 1"/>
          <p:cNvSpPr/>
          <p:nvPr/>
        </p:nvSpPr>
        <p:spPr>
          <a:xfrm>
            <a:off x="1962149" y="1312847"/>
            <a:ext cx="9282113" cy="369332"/>
          </a:xfrm>
          <a:prstGeom prst="rect">
            <a:avLst/>
          </a:prstGeom>
        </p:spPr>
        <p:txBody>
          <a:bodyPr wrap="square">
            <a:spAutoFit/>
          </a:bodyPr>
          <a:lstStyle/>
          <a:p>
            <a:r>
              <a:rPr lang="en-US" altLang="zh-CN" dirty="0">
                <a:hlinkClick r:id="rId1"/>
              </a:rPr>
              <a:t>https://mp.baomidou.com/guide/wrapper.html#abstractwrapper</a:t>
            </a:r>
            <a:endParaRPr lang="zh-CN" altLang="en-US"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388941" y="1810274"/>
            <a:ext cx="6933333" cy="2447619"/>
          </a:xfrm>
          <a:prstGeom prst="rect">
            <a:avLst/>
          </a:prstGeom>
        </p:spPr>
      </p:pic>
      <p:pic>
        <p:nvPicPr>
          <p:cNvPr id="7" name="图片 6"/>
          <p:cNvPicPr>
            <a:picLocks noChangeAspect="1"/>
          </p:cNvPicPr>
          <p:nvPr/>
        </p:nvPicPr>
        <p:blipFill>
          <a:blip r:embed="rId3"/>
          <a:stretch>
            <a:fillRect/>
          </a:stretch>
        </p:blipFill>
        <p:spPr>
          <a:xfrm>
            <a:off x="5349024" y="3577699"/>
            <a:ext cx="5895238" cy="3076190"/>
          </a:xfrm>
          <a:prstGeom prst="rect">
            <a:avLst/>
          </a:prstGeom>
        </p:spPr>
      </p:pic>
      <p:sp>
        <p:nvSpPr>
          <p:cNvPr id="3"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7.2.4 </a:t>
            </a:r>
            <a:r>
              <a:rPr lang="zh-CN" sz="2800" dirty="0">
                <a:latin typeface="微软雅黑" charset="0"/>
                <a:ea typeface="微软雅黑" charset="0"/>
                <a:cs typeface="微软雅黑" charset="0"/>
              </a:rPr>
              <a:t>条件</a:t>
            </a:r>
            <a:r>
              <a:rPr lang="zh-CN" sz="2800" dirty="0">
                <a:latin typeface="微软雅黑" charset="0"/>
                <a:ea typeface="微软雅黑" charset="0"/>
                <a:cs typeface="微软雅黑" charset="0"/>
              </a:rPr>
              <a:t>构造器</a:t>
            </a:r>
            <a:endParaRPr lang="zh-CN" sz="2800" dirty="0">
              <a:latin typeface="微软雅黑" charset="0"/>
              <a:ea typeface="微软雅黑" charset="0"/>
              <a:cs typeface="微软雅黑" charset="0"/>
            </a:endParaRPr>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1015663"/>
          </a:xfrm>
          <a:prstGeom prst="rect">
            <a:avLst/>
          </a:prstGeom>
        </p:spPr>
        <p:txBody>
          <a:bodyPr wrap="square">
            <a:spAutoFit/>
          </a:bodyPr>
          <a:lstStyle/>
          <a:p>
            <a:pPr>
              <a:lnSpc>
                <a:spcPct val="150000"/>
              </a:lnSpc>
            </a:pPr>
            <a:r>
              <a:rPr lang="zh-CN" altLang="en-US" sz="2000" dirty="0"/>
              <a:t>条件构造器</a:t>
            </a:r>
            <a:endParaRPr lang="en-US" altLang="zh-CN" sz="2000" dirty="0"/>
          </a:p>
          <a:p>
            <a:pPr>
              <a:lnSpc>
                <a:spcPct val="150000"/>
              </a:lnSpc>
            </a:pPr>
            <a:endParaRPr lang="zh-CN" altLang="en-US" sz="2000" dirty="0"/>
          </a:p>
        </p:txBody>
      </p:sp>
      <p:sp>
        <p:nvSpPr>
          <p:cNvPr id="2" name="矩形 1"/>
          <p:cNvSpPr/>
          <p:nvPr/>
        </p:nvSpPr>
        <p:spPr>
          <a:xfrm>
            <a:off x="1962149" y="1312847"/>
            <a:ext cx="9282113" cy="369332"/>
          </a:xfrm>
          <a:prstGeom prst="rect">
            <a:avLst/>
          </a:prstGeom>
        </p:spPr>
        <p:txBody>
          <a:bodyPr wrap="square">
            <a:spAutoFit/>
          </a:bodyPr>
          <a:lstStyle/>
          <a:p>
            <a:r>
              <a:rPr lang="en-US" altLang="zh-CN" dirty="0">
                <a:hlinkClick r:id="rId1"/>
              </a:rPr>
              <a:t>https://mp.baomidou.com/guide/wrapper.html#abstractwrapper</a:t>
            </a:r>
            <a:endParaRPr lang="zh-CN" altLang="en-US"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7.2.4 </a:t>
            </a:r>
            <a:r>
              <a:rPr lang="zh-CN" sz="2800" dirty="0">
                <a:latin typeface="微软雅黑" charset="0"/>
                <a:ea typeface="微软雅黑" charset="0"/>
                <a:cs typeface="微软雅黑" charset="0"/>
              </a:rPr>
              <a:t>条件</a:t>
            </a:r>
            <a:r>
              <a:rPr lang="zh-CN" sz="2800" dirty="0">
                <a:latin typeface="微软雅黑" charset="0"/>
                <a:ea typeface="微软雅黑" charset="0"/>
                <a:cs typeface="微软雅黑" charset="0"/>
              </a:rPr>
              <a:t>构造器</a:t>
            </a:r>
            <a:endParaRPr lang="zh-CN" sz="2800" dirty="0">
              <a:latin typeface="微软雅黑" charset="0"/>
              <a:ea typeface="微软雅黑" charset="0"/>
              <a:cs typeface="微软雅黑" charset="0"/>
            </a:endParaRPr>
          </a:p>
        </p:txBody>
      </p:sp>
      <p:pic>
        <p:nvPicPr>
          <p:cNvPr id="4" name="图片 3"/>
          <p:cNvPicPr>
            <a:picLocks noChangeAspect="1"/>
          </p:cNvPicPr>
          <p:nvPr/>
        </p:nvPicPr>
        <p:blipFill>
          <a:blip r:embed="rId2"/>
          <a:stretch>
            <a:fillRect/>
          </a:stretch>
        </p:blipFill>
        <p:spPr>
          <a:xfrm>
            <a:off x="558800" y="1886585"/>
            <a:ext cx="10439400" cy="4635500"/>
          </a:xfrm>
          <a:prstGeom prst="rect">
            <a:avLst/>
          </a:prstGeom>
        </p:spPr>
      </p:pic>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1881925"/>
          </a:xfrm>
          <a:prstGeom prst="rect">
            <a:avLst/>
          </a:prstGeom>
        </p:spPr>
        <p:txBody>
          <a:bodyPr wrap="square">
            <a:spAutoFit/>
          </a:bodyPr>
          <a:lstStyle/>
          <a:p>
            <a:pPr>
              <a:lnSpc>
                <a:spcPct val="150000"/>
              </a:lnSpc>
            </a:pPr>
            <a:r>
              <a:rPr lang="zh-CN" altLang="en-US" sz="2000" b="1" dirty="0"/>
              <a:t>链式查询</a:t>
            </a:r>
            <a:endParaRPr lang="en-US" altLang="zh-CN" sz="2000" b="1" dirty="0"/>
          </a:p>
          <a:p>
            <a:pPr>
              <a:lnSpc>
                <a:spcPct val="150000"/>
              </a:lnSpc>
            </a:pPr>
            <a:r>
              <a:rPr lang="zh-CN" altLang="en-US" sz="2000" dirty="0"/>
              <a:t>在 </a:t>
            </a:r>
            <a:r>
              <a:rPr lang="en-GB" altLang="zh-CN" sz="2000" dirty="0" err="1"/>
              <a:t>IService</a:t>
            </a:r>
            <a:r>
              <a:rPr lang="en-GB" altLang="zh-CN" sz="2000" dirty="0"/>
              <a:t> </a:t>
            </a:r>
            <a:r>
              <a:rPr lang="zh-CN" altLang="en-US" sz="2000" dirty="0"/>
              <a:t>中提供了一个 </a:t>
            </a:r>
            <a:r>
              <a:rPr lang="en-GB" altLang="zh-CN" sz="2000" dirty="0"/>
              <a:t>query </a:t>
            </a:r>
            <a:r>
              <a:rPr lang="zh-CN" altLang="en-US" sz="2000" dirty="0"/>
              <a:t>方法，该方法返回 </a:t>
            </a:r>
            <a:r>
              <a:rPr lang="en-GB" altLang="zh-CN" sz="2000" dirty="0" err="1"/>
              <a:t>QueryChainWrapper</a:t>
            </a:r>
            <a:r>
              <a:rPr lang="en-GB" altLang="zh-CN" sz="2000" dirty="0"/>
              <a:t> </a:t>
            </a:r>
            <a:r>
              <a:rPr lang="zh-CN" altLang="en-US" sz="2000" dirty="0"/>
              <a:t>对象，可以使用该对象实现链式查询</a:t>
            </a:r>
            <a:endParaRPr lang="en-US" altLang="zh-CN" sz="2000" dirty="0"/>
          </a:p>
          <a:p>
            <a:pPr>
              <a:lnSpc>
                <a:spcPct val="150000"/>
              </a:lnSpc>
            </a:pPr>
            <a:endParaRPr lang="zh-CN" altLang="en-US" sz="2000"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矩形 2"/>
          <p:cNvSpPr/>
          <p:nvPr/>
        </p:nvSpPr>
        <p:spPr>
          <a:xfrm>
            <a:off x="1892900" y="3114460"/>
            <a:ext cx="9415849" cy="369332"/>
          </a:xfrm>
          <a:prstGeom prst="rect">
            <a:avLst/>
          </a:prstGeom>
        </p:spPr>
        <p:txBody>
          <a:bodyPr wrap="square">
            <a:spAutoFit/>
          </a:bodyPr>
          <a:lstStyle/>
          <a:p>
            <a:r>
              <a:rPr lang="en-GB" altLang="zh-CN" dirty="0" err="1">
                <a:latin typeface="微软雅黑" panose="020B0503020204020204" pitchFamily="34" charset="-122"/>
                <a:ea typeface="微软雅黑" panose="020B0503020204020204" pitchFamily="34" charset="-122"/>
              </a:rPr>
              <a:t>userService.</a:t>
            </a:r>
            <a:r>
              <a:rPr lang="en-GB" altLang="zh-CN" dirty="0" err="1">
                <a:solidFill>
                  <a:srgbClr val="FF0000"/>
                </a:solidFill>
                <a:latin typeface="微软雅黑" panose="020B0503020204020204" pitchFamily="34" charset="-122"/>
                <a:ea typeface="微软雅黑" panose="020B0503020204020204" pitchFamily="34" charset="-122"/>
              </a:rPr>
              <a:t>query</a:t>
            </a:r>
            <a:r>
              <a:rPr lang="en-GB" altLang="zh-CN" dirty="0">
                <a:latin typeface="微软雅黑" panose="020B0503020204020204" pitchFamily="34" charset="-122"/>
                <a:ea typeface="微软雅黑" panose="020B0503020204020204" pitchFamily="34" charset="-122"/>
              </a:rPr>
              <a:t>().</a:t>
            </a:r>
            <a:r>
              <a:rPr lang="en-GB" altLang="zh-CN" dirty="0" err="1">
                <a:latin typeface="微软雅黑" panose="020B0503020204020204" pitchFamily="34" charset="-122"/>
                <a:ea typeface="微软雅黑" panose="020B0503020204020204" pitchFamily="34" charset="-122"/>
              </a:rPr>
              <a:t>eq</a:t>
            </a:r>
            <a:r>
              <a:rPr lang="en-GB" altLang="zh-CN" dirty="0">
                <a:latin typeface="微软雅黑" panose="020B0503020204020204" pitchFamily="34" charset="-122"/>
                <a:ea typeface="微软雅黑" panose="020B0503020204020204" pitchFamily="34" charset="-122"/>
              </a:rPr>
              <a:t>("sex", "</a:t>
            </a:r>
            <a:r>
              <a:rPr lang="zh-CN" altLang="en-GB" dirty="0">
                <a:latin typeface="微软雅黑" panose="020B0503020204020204" pitchFamily="34" charset="-122"/>
                <a:ea typeface="微软雅黑" panose="020B0503020204020204" pitchFamily="34" charset="-122"/>
              </a:rPr>
              <a:t>男</a:t>
            </a:r>
            <a:r>
              <a:rPr lang="en-GB" altLang="zh-CN" dirty="0">
                <a:latin typeface="微软雅黑" panose="020B0503020204020204" pitchFamily="34" charset="-122"/>
                <a:ea typeface="微软雅黑" panose="020B0503020204020204" pitchFamily="34" charset="-122"/>
              </a:rPr>
              <a:t>").</a:t>
            </a:r>
            <a:r>
              <a:rPr lang="en-GB" altLang="zh-CN" dirty="0" err="1">
                <a:latin typeface="微软雅黑" panose="020B0503020204020204" pitchFamily="34" charset="-122"/>
                <a:ea typeface="微软雅黑" panose="020B0503020204020204" pitchFamily="34" charset="-122"/>
              </a:rPr>
              <a:t>lt</a:t>
            </a:r>
            <a:r>
              <a:rPr lang="en-GB" altLang="zh-CN" dirty="0">
                <a:latin typeface="微软雅黑" panose="020B0503020204020204" pitchFamily="34" charset="-122"/>
                <a:ea typeface="微软雅黑" panose="020B0503020204020204" pitchFamily="34" charset="-122"/>
              </a:rPr>
              <a:t>("age", 30).list();</a:t>
            </a:r>
            <a:endParaRPr lang="zh-CN" altLang="en-US" dirty="0">
              <a:latin typeface="微软雅黑" panose="020B0503020204020204" pitchFamily="34" charset="-122"/>
              <a:ea typeface="微软雅黑" panose="020B0503020204020204" pitchFamily="34" charset="-122"/>
            </a:endParaRPr>
          </a:p>
        </p:txBody>
      </p:sp>
      <p:sp>
        <p:nvSpPr>
          <p:cNvPr id="5"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7.2.4 </a:t>
            </a:r>
            <a:r>
              <a:rPr lang="zh-CN" sz="2800" dirty="0">
                <a:latin typeface="微软雅黑" charset="0"/>
                <a:ea typeface="微软雅黑" charset="0"/>
                <a:cs typeface="微软雅黑" charset="0"/>
              </a:rPr>
              <a:t>条件</a:t>
            </a:r>
            <a:r>
              <a:rPr lang="zh-CN" sz="2800" dirty="0">
                <a:latin typeface="微软雅黑" charset="0"/>
                <a:ea typeface="微软雅黑" charset="0"/>
                <a:cs typeface="微软雅黑" charset="0"/>
              </a:rPr>
              <a:t>构造器</a:t>
            </a:r>
            <a:endParaRPr lang="zh-CN" sz="2800" dirty="0">
              <a:latin typeface="微软雅黑" charset="0"/>
              <a:ea typeface="微软雅黑" charset="0"/>
              <a:cs typeface="微软雅黑" charset="0"/>
            </a:endParaRPr>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553085"/>
          </a:xfrm>
          <a:prstGeom prst="rect">
            <a:avLst/>
          </a:prstGeom>
        </p:spPr>
        <p:txBody>
          <a:bodyPr wrap="square">
            <a:spAutoFit/>
          </a:bodyPr>
          <a:lstStyle/>
          <a:p>
            <a:pPr>
              <a:lnSpc>
                <a:spcPct val="150000"/>
              </a:lnSpc>
            </a:pPr>
            <a:r>
              <a:rPr lang="en-US" sz="2000" b="1" dirty="0"/>
              <a:t>MyBatis Plus</a:t>
            </a:r>
            <a:r>
              <a:rPr lang="zh-CN" altLang="en-US" sz="2000" b="1" dirty="0"/>
              <a:t>官方示例代码</a:t>
            </a:r>
            <a:r>
              <a:rPr lang="zh-CN" altLang="en-US" sz="2000" b="1" dirty="0">
                <a:hlinkClick r:id="rId1" action="ppaction://hlinkfile"/>
              </a:rPr>
              <a:t>https://github.com/baomidou/mybatis-plus-samples</a:t>
            </a:r>
            <a:endParaRPr lang="zh-CN" altLang="en-US" sz="2000" b="1"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7.2.4 </a:t>
            </a:r>
            <a:r>
              <a:rPr lang="zh-CN" sz="2800" dirty="0">
                <a:latin typeface="微软雅黑" charset="0"/>
                <a:ea typeface="微软雅黑" charset="0"/>
                <a:cs typeface="微软雅黑" charset="0"/>
              </a:rPr>
              <a:t>条件</a:t>
            </a:r>
            <a:r>
              <a:rPr lang="zh-CN" sz="2800" dirty="0">
                <a:latin typeface="微软雅黑" charset="0"/>
                <a:ea typeface="微软雅黑" charset="0"/>
                <a:cs typeface="微软雅黑" charset="0"/>
              </a:rPr>
              <a:t>构造器</a:t>
            </a:r>
            <a:endParaRPr lang="zh-CN" sz="2800" dirty="0">
              <a:latin typeface="微软雅黑" charset="0"/>
              <a:ea typeface="微软雅黑" charset="0"/>
              <a:cs typeface="微软雅黑" charset="0"/>
            </a:endParaRPr>
          </a:p>
        </p:txBody>
      </p:sp>
      <p:pic>
        <p:nvPicPr>
          <p:cNvPr id="4" name="图片 3"/>
          <p:cNvPicPr>
            <a:picLocks noChangeAspect="1"/>
          </p:cNvPicPr>
          <p:nvPr/>
        </p:nvPicPr>
        <p:blipFill>
          <a:blip r:embed="rId2"/>
          <a:stretch>
            <a:fillRect/>
          </a:stretch>
        </p:blipFill>
        <p:spPr>
          <a:xfrm>
            <a:off x="1460500" y="1917700"/>
            <a:ext cx="8813800" cy="4483100"/>
          </a:xfrm>
          <a:prstGeom prst="rect">
            <a:avLst/>
          </a:prstGeom>
        </p:spPr>
      </p:pic>
      <p:cxnSp>
        <p:nvCxnSpPr>
          <p:cNvPr id="6" name="直接箭头连接符 5"/>
          <p:cNvCxnSpPr/>
          <p:nvPr/>
        </p:nvCxnSpPr>
        <p:spPr>
          <a:xfrm flipH="1">
            <a:off x="6351270" y="4064000"/>
            <a:ext cx="1422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6605270" y="4406900"/>
            <a:ext cx="1206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6643370" y="4699000"/>
            <a:ext cx="1206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553085"/>
          </a:xfrm>
          <a:prstGeom prst="rect">
            <a:avLst/>
          </a:prstGeom>
        </p:spPr>
        <p:txBody>
          <a:bodyPr wrap="square">
            <a:spAutoFit/>
          </a:bodyPr>
          <a:lstStyle/>
          <a:p>
            <a:pPr>
              <a:lnSpc>
                <a:spcPct val="150000"/>
              </a:lnSpc>
            </a:pPr>
            <a:r>
              <a:rPr lang="en-US" sz="2000" b="1" dirty="0"/>
              <a:t>MyBatis Plus</a:t>
            </a:r>
            <a:r>
              <a:rPr lang="zh-CN" altLang="en-US" sz="2000" b="1" dirty="0"/>
              <a:t>官方示例代码</a:t>
            </a:r>
            <a:r>
              <a:rPr lang="zh-CN" altLang="en-US" sz="2000" b="1" dirty="0">
                <a:hlinkClick r:id="rId1" action="ppaction://hlinkfile"/>
              </a:rPr>
              <a:t>https://github.com/baomidou/mybatis-plus-samples</a:t>
            </a:r>
            <a:endParaRPr lang="zh-CN" altLang="en-US" sz="2000" b="1" dirty="0"/>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7.2.4 </a:t>
            </a:r>
            <a:r>
              <a:rPr lang="zh-CN" sz="2800" dirty="0">
                <a:latin typeface="微软雅黑" charset="0"/>
                <a:ea typeface="微软雅黑" charset="0"/>
                <a:cs typeface="微软雅黑" charset="0"/>
              </a:rPr>
              <a:t>条件</a:t>
            </a:r>
            <a:r>
              <a:rPr lang="zh-CN" sz="2800" dirty="0">
                <a:latin typeface="微软雅黑" charset="0"/>
                <a:ea typeface="微软雅黑" charset="0"/>
                <a:cs typeface="微软雅黑" charset="0"/>
              </a:rPr>
              <a:t>构造器</a:t>
            </a:r>
            <a:endParaRPr lang="zh-CN" sz="2800" dirty="0">
              <a:latin typeface="微软雅黑" charset="0"/>
              <a:ea typeface="微软雅黑" charset="0"/>
              <a:cs typeface="微软雅黑" charset="0"/>
            </a:endParaRPr>
          </a:p>
        </p:txBody>
      </p:sp>
      <p:pic>
        <p:nvPicPr>
          <p:cNvPr id="2" name="图片 1"/>
          <p:cNvPicPr>
            <a:picLocks noChangeAspect="1"/>
          </p:cNvPicPr>
          <p:nvPr/>
        </p:nvPicPr>
        <p:blipFill>
          <a:blip r:embed="rId2"/>
          <a:stretch>
            <a:fillRect/>
          </a:stretch>
        </p:blipFill>
        <p:spPr>
          <a:xfrm>
            <a:off x="270510" y="1795780"/>
            <a:ext cx="8729980" cy="5062220"/>
          </a:xfrm>
          <a:prstGeom prst="rect">
            <a:avLst/>
          </a:prstGeom>
        </p:spPr>
      </p:pic>
      <p:sp>
        <p:nvSpPr>
          <p:cNvPr id="3" name="文本框 2"/>
          <p:cNvSpPr txBox="1"/>
          <p:nvPr/>
        </p:nvSpPr>
        <p:spPr>
          <a:xfrm>
            <a:off x="7038340" y="1917700"/>
            <a:ext cx="4088130" cy="922020"/>
          </a:xfrm>
          <a:prstGeom prst="rect">
            <a:avLst/>
          </a:prstGeom>
          <a:noFill/>
        </p:spPr>
        <p:txBody>
          <a:bodyPr wrap="square" rtlCol="0">
            <a:spAutoFit/>
          </a:bodyPr>
          <a:p>
            <a:pPr>
              <a:lnSpc>
                <a:spcPct val="150000"/>
              </a:lnSpc>
            </a:pPr>
            <a:r>
              <a:rPr lang="zh-CN" altLang="en-US"/>
              <a:t>在</a:t>
            </a:r>
            <a:r>
              <a:rPr lang="en-US" altLang="zh-CN"/>
              <a:t>CrudTest</a:t>
            </a:r>
            <a:r>
              <a:rPr lang="zh-CN" altLang="en-US"/>
              <a:t>测试类中有</a:t>
            </a:r>
            <a:r>
              <a:rPr lang="en-US" altLang="zh-CN"/>
              <a:t>CRUD</a:t>
            </a:r>
            <a:r>
              <a:rPr lang="zh-CN" altLang="en-US"/>
              <a:t>的各种用法的</a:t>
            </a:r>
            <a:r>
              <a:rPr lang="zh-CN" altLang="en-US"/>
              <a:t>示例</a:t>
            </a:r>
            <a:endParaRPr lang="zh-CN" altLang="en-US"/>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677108"/>
          </a:xfrm>
          <a:prstGeom prst="rect">
            <a:avLst/>
          </a:prstGeom>
          <a:noFill/>
        </p:spPr>
        <p:txBody>
          <a:bodyPr wrap="square" rtlCol="0">
            <a:spAutoFit/>
          </a:bodyPr>
          <a:lstStyle/>
          <a:p>
            <a:r>
              <a:rPr lang="en-US" altLang="zh-CN" sz="2000" dirty="0"/>
              <a:t>MyBatis</a:t>
            </a:r>
            <a:endParaRPr lang="en-US" altLang="zh-CN" sz="2000" dirty="0"/>
          </a:p>
          <a:p>
            <a:endParaRPr lang="zh-CN" altLang="en-US" dirty="0"/>
          </a:p>
        </p:txBody>
      </p:sp>
      <p:pic>
        <p:nvPicPr>
          <p:cNvPr id="6146" name="Picture 2" descr="http://terasolunaorg.github.io/guideline/5.0.x/en/_images/DataAccessMyBatis3Scop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093" y="1709739"/>
            <a:ext cx="10796889" cy="4669730"/>
          </a:xfrm>
          <a:prstGeom prst="rect">
            <a:avLst/>
          </a:prstGeom>
          <a:noFill/>
          <a:extLst>
            <a:ext uri="{909E8E84-426E-40DD-AFC4-6F175D3DCCD1}">
              <a14:hiddenFill xmlns:a14="http://schemas.microsoft.com/office/drawing/2010/main">
                <a:solidFill>
                  <a:srgbClr val="FFFFFF"/>
                </a:solidFill>
              </a14:hiddenFill>
            </a:ext>
          </a:extLst>
        </p:spPr>
      </p:pic>
      <p:sp>
        <p:nvSpPr>
          <p:cNvPr id="89"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7.1 </a:t>
            </a:r>
            <a:r>
              <a:rPr lang="zh-CN" altLang="en-US" sz="2800" dirty="0">
                <a:latin typeface="微软雅黑" charset="0"/>
                <a:ea typeface="微软雅黑" charset="0"/>
                <a:cs typeface="宋体" charset="0"/>
              </a:rPr>
              <a:t>数据访问层技术简介</a:t>
            </a:r>
            <a:endParaRPr lang="zh-CN" altLang="en-US" sz="2800" dirty="0">
              <a:latin typeface="微软雅黑" charset="0"/>
              <a:ea typeface="微软雅黑" charset="0"/>
              <a:cs typeface="宋体" charset="0"/>
            </a:endParaRPr>
          </a:p>
        </p:txBody>
      </p:sp>
      <p:pic>
        <p:nvPicPr>
          <p:cNvPr id="8" name="图片 7"/>
          <p:cNvPicPr>
            <a:picLocks noChangeAspect="1"/>
          </p:cNvPicPr>
          <p:nvPr/>
        </p:nvPicPr>
        <p:blipFill>
          <a:blip r:embed="rId1"/>
          <a:stretch>
            <a:fillRect/>
          </a:stretch>
        </p:blipFill>
        <p:spPr>
          <a:xfrm>
            <a:off x="777369" y="159980"/>
            <a:ext cx="10637261" cy="6537921"/>
          </a:xfrm>
          <a:prstGeom prst="rect">
            <a:avLst/>
          </a:prstGeom>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677108"/>
          </a:xfrm>
          <a:prstGeom prst="rect">
            <a:avLst/>
          </a:prstGeom>
          <a:noFill/>
        </p:spPr>
        <p:txBody>
          <a:bodyPr wrap="square" rtlCol="0">
            <a:spAutoFit/>
          </a:bodyPr>
          <a:lstStyle/>
          <a:p>
            <a:r>
              <a:rPr lang="en-US" altLang="zh-CN" sz="2000" dirty="0"/>
              <a:t>MyBatis</a:t>
            </a:r>
            <a:endParaRPr lang="en-US" altLang="zh-CN" sz="2000" dirty="0"/>
          </a:p>
          <a:p>
            <a:endParaRPr lang="zh-CN" altLang="en-US" dirty="0"/>
          </a:p>
        </p:txBody>
      </p:sp>
      <p:pic>
        <p:nvPicPr>
          <p:cNvPr id="5122" name="Picture 2" descr="http://terasolunaorg.github.io/guideline/5.0.0.RELEASE/en/_images/DataAccessMyBatis3RelationshipOfComponent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626" y="1709739"/>
            <a:ext cx="8141706" cy="500812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85750" y="2071688"/>
            <a:ext cx="184731" cy="369332"/>
          </a:xfrm>
          <a:prstGeom prst="rect">
            <a:avLst/>
          </a:prstGeom>
          <a:noFill/>
        </p:spPr>
        <p:txBody>
          <a:bodyPr wrap="none" rtlCol="0">
            <a:spAutoFit/>
          </a:bodyPr>
          <a:lstStyle/>
          <a:p>
            <a:endParaRPr lang="zh-CN" altLang="en-US" dirty="0"/>
          </a:p>
        </p:txBody>
      </p:sp>
      <p:cxnSp>
        <p:nvCxnSpPr>
          <p:cNvPr id="5" name="直接箭头连接符 4"/>
          <p:cNvCxnSpPr/>
          <p:nvPr/>
        </p:nvCxnSpPr>
        <p:spPr>
          <a:xfrm flipH="1">
            <a:off x="7758112" y="1872874"/>
            <a:ext cx="1328738" cy="9144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 name="文本框 5"/>
          <p:cNvSpPr txBox="1"/>
          <p:nvPr/>
        </p:nvSpPr>
        <p:spPr>
          <a:xfrm>
            <a:off x="9086850" y="1709739"/>
            <a:ext cx="2786063" cy="1338828"/>
          </a:xfrm>
          <a:prstGeom prst="rect">
            <a:avLst/>
          </a:prstGeom>
          <a:noFill/>
        </p:spPr>
        <p:txBody>
          <a:bodyPr wrap="square" rtlCol="0">
            <a:spAutoFit/>
          </a:bodyPr>
          <a:lstStyle/>
          <a:p>
            <a:pPr>
              <a:lnSpc>
                <a:spcPct val="150000"/>
              </a:lnSpc>
            </a:pPr>
            <a:r>
              <a:rPr lang="en-US" altLang="zh-CN" dirty="0"/>
              <a:t>Mapper Interface</a:t>
            </a:r>
            <a:r>
              <a:rPr lang="zh-CN" altLang="en-US" dirty="0"/>
              <a:t>：提供定义在</a:t>
            </a:r>
            <a:r>
              <a:rPr lang="en-US" altLang="zh-CN" dirty="0"/>
              <a:t>Mapper</a:t>
            </a:r>
            <a:r>
              <a:rPr lang="zh-CN" altLang="en-US" dirty="0"/>
              <a:t>文件中的</a:t>
            </a:r>
            <a:r>
              <a:rPr lang="en-US" altLang="zh-CN" dirty="0"/>
              <a:t>SQL</a:t>
            </a:r>
            <a:r>
              <a:rPr lang="zh-CN" altLang="en-US" dirty="0"/>
              <a:t>操作的调用接口</a:t>
            </a:r>
            <a:endParaRPr lang="zh-CN" altLang="en-US" dirty="0"/>
          </a:p>
        </p:txBody>
      </p:sp>
      <p:sp>
        <p:nvSpPr>
          <p:cNvPr id="11" name="文本框 10"/>
          <p:cNvSpPr txBox="1"/>
          <p:nvPr/>
        </p:nvSpPr>
        <p:spPr>
          <a:xfrm>
            <a:off x="9237663" y="5193506"/>
            <a:ext cx="2786063" cy="923330"/>
          </a:xfrm>
          <a:prstGeom prst="rect">
            <a:avLst/>
          </a:prstGeom>
          <a:noFill/>
        </p:spPr>
        <p:txBody>
          <a:bodyPr wrap="square" rtlCol="0">
            <a:spAutoFit/>
          </a:bodyPr>
          <a:lstStyle/>
          <a:p>
            <a:pPr>
              <a:lnSpc>
                <a:spcPct val="150000"/>
              </a:lnSpc>
            </a:pPr>
            <a:r>
              <a:rPr lang="en-US" altLang="zh-CN" dirty="0"/>
              <a:t>Mapping File</a:t>
            </a:r>
            <a:r>
              <a:rPr lang="zh-CN" altLang="en-US" dirty="0"/>
              <a:t>：</a:t>
            </a:r>
            <a:r>
              <a:rPr lang="en-US" altLang="zh-CN" dirty="0"/>
              <a:t>SQL</a:t>
            </a:r>
            <a:r>
              <a:rPr lang="zh-CN" altLang="en-US" dirty="0"/>
              <a:t>语句及映射规则</a:t>
            </a:r>
            <a:endParaRPr lang="zh-CN" altLang="en-US" dirty="0"/>
          </a:p>
        </p:txBody>
      </p:sp>
      <p:cxnSp>
        <p:nvCxnSpPr>
          <p:cNvPr id="8" name="直接箭头连接符 7"/>
          <p:cNvCxnSpPr/>
          <p:nvPr/>
        </p:nvCxnSpPr>
        <p:spPr>
          <a:xfrm flipH="1" flipV="1">
            <a:off x="8570332" y="5086350"/>
            <a:ext cx="285751" cy="214313"/>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
        <p:nvSpPr>
          <p:cNvPr id="3" name="文本框 2"/>
          <p:cNvSpPr txBox="1"/>
          <p:nvPr/>
        </p:nvSpPr>
        <p:spPr>
          <a:xfrm>
            <a:off x="694690" y="1352550"/>
            <a:ext cx="4881880" cy="368300"/>
          </a:xfrm>
          <a:prstGeom prst="rect">
            <a:avLst/>
          </a:prstGeom>
          <a:noFill/>
        </p:spPr>
        <p:txBody>
          <a:bodyPr wrap="none" rtlCol="0">
            <a:spAutoFit/>
          </a:bodyPr>
          <a:p>
            <a:r>
              <a:rPr lang="en-US" altLang="zh-CN"/>
              <a:t>MyBatis Hello World</a:t>
            </a:r>
            <a:r>
              <a:rPr lang="zh-CN" altLang="en-US"/>
              <a:t>项目：</a:t>
            </a:r>
            <a:r>
              <a:rPr lang="en-US" altLang="zh-CN"/>
              <a:t>mybatis-demo-todo</a:t>
            </a:r>
            <a:endParaRPr lang="en-US" altLang="zh-CN"/>
          </a:p>
        </p:txBody>
      </p:sp>
      <p:pic>
        <p:nvPicPr>
          <p:cNvPr id="4" name="图片 3"/>
          <p:cNvPicPr>
            <a:picLocks noChangeAspect="1"/>
          </p:cNvPicPr>
          <p:nvPr/>
        </p:nvPicPr>
        <p:blipFill>
          <a:blip r:embed="rId1"/>
          <a:stretch>
            <a:fillRect/>
          </a:stretch>
        </p:blipFill>
        <p:spPr>
          <a:xfrm>
            <a:off x="2211070" y="1720850"/>
            <a:ext cx="6254750" cy="5114290"/>
          </a:xfrm>
          <a:prstGeom prst="rect">
            <a:avLst/>
          </a:prstGeom>
        </p:spPr>
      </p:pic>
      <p:sp>
        <p:nvSpPr>
          <p:cNvPr id="5" name="文本框 4"/>
          <p:cNvSpPr txBox="1"/>
          <p:nvPr/>
        </p:nvSpPr>
        <p:spPr>
          <a:xfrm>
            <a:off x="292100" y="6223000"/>
            <a:ext cx="7197725" cy="368300"/>
          </a:xfrm>
          <a:prstGeom prst="rect">
            <a:avLst/>
          </a:prstGeom>
          <a:noFill/>
        </p:spPr>
        <p:txBody>
          <a:bodyPr wrap="square" rtlCol="0" anchor="t">
            <a:spAutoFit/>
          </a:bodyPr>
          <a:p>
            <a:r>
              <a:rPr lang="zh-CN" altLang="en-US"/>
              <a:t>项目地址：</a:t>
            </a:r>
            <a:r>
              <a:rPr lang="zh-CN" altLang="en-US">
                <a:hlinkClick r:id="rId2" action="ppaction://hlinkfile"/>
              </a:rPr>
              <a:t>https://gitee.com/buptnetwork/mybatis-demo-todo</a:t>
            </a:r>
            <a:endParaRPr lang="zh-CN" altLang="en-US"/>
          </a:p>
        </p:txBody>
      </p:sp>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2"/>
          <p:cNvSpPr txBox="1"/>
          <p:nvPr/>
        </p:nvSpPr>
        <p:spPr>
          <a:xfrm>
            <a:off x="694690" y="1352550"/>
            <a:ext cx="4881880" cy="368300"/>
          </a:xfrm>
          <a:prstGeom prst="rect">
            <a:avLst/>
          </a:prstGeom>
          <a:noFill/>
        </p:spPr>
        <p:txBody>
          <a:bodyPr wrap="none" rtlCol="0">
            <a:spAutoFit/>
          </a:bodyPr>
          <a:p>
            <a:r>
              <a:rPr lang="en-US" altLang="zh-CN"/>
              <a:t>MyBatis Hello World</a:t>
            </a:r>
            <a:r>
              <a:rPr lang="zh-CN" altLang="en-US"/>
              <a:t>项目：</a:t>
            </a:r>
            <a:r>
              <a:rPr lang="en-US" altLang="zh-CN"/>
              <a:t>mybatis-demo-todo</a:t>
            </a:r>
            <a:endParaRPr lang="en-US" altLang="zh-CN"/>
          </a:p>
        </p:txBody>
      </p:sp>
      <p:pic>
        <p:nvPicPr>
          <p:cNvPr id="2" name="图片 1"/>
          <p:cNvPicPr>
            <a:picLocks noChangeAspect="1"/>
          </p:cNvPicPr>
          <p:nvPr/>
        </p:nvPicPr>
        <p:blipFill>
          <a:blip r:embed="rId1"/>
          <a:stretch>
            <a:fillRect/>
          </a:stretch>
        </p:blipFill>
        <p:spPr>
          <a:xfrm>
            <a:off x="996950" y="1830070"/>
            <a:ext cx="10198735" cy="4889500"/>
          </a:xfrm>
          <a:prstGeom prst="rect">
            <a:avLst/>
          </a:prstGeom>
        </p:spPr>
      </p:pic>
      <p:cxnSp>
        <p:nvCxnSpPr>
          <p:cNvPr id="5" name="直接箭头连接符 4"/>
          <p:cNvCxnSpPr/>
          <p:nvPr/>
        </p:nvCxnSpPr>
        <p:spPr>
          <a:xfrm flipH="1" flipV="1">
            <a:off x="9123045" y="3428365"/>
            <a:ext cx="319405" cy="1136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443720" y="3242945"/>
            <a:ext cx="1522095" cy="953135"/>
          </a:xfrm>
          <a:prstGeom prst="rect">
            <a:avLst/>
          </a:prstGeom>
          <a:noFill/>
        </p:spPr>
        <p:txBody>
          <a:bodyPr wrap="square" rtlCol="0">
            <a:spAutoFit/>
          </a:bodyPr>
          <a:p>
            <a:r>
              <a:rPr lang="zh-CN" altLang="en-US" sz="1400"/>
              <a:t>提供了一系列注解，简化</a:t>
            </a:r>
            <a:r>
              <a:rPr lang="en-US" altLang="zh-CN" sz="1400"/>
              <a:t>Java</a:t>
            </a:r>
            <a:r>
              <a:rPr lang="zh-CN" altLang="en-US" sz="1400"/>
              <a:t>类中繁琐的样板代码，如</a:t>
            </a:r>
            <a:r>
              <a:rPr lang="en-US" altLang="zh-CN" sz="1400"/>
              <a:t>set/get</a:t>
            </a:r>
            <a:r>
              <a:rPr lang="zh-CN" altLang="en-US" sz="1400"/>
              <a:t>等</a:t>
            </a:r>
            <a:endParaRPr lang="zh-CN" altLang="en-US" sz="1400"/>
          </a:p>
        </p:txBody>
      </p:sp>
      <p:cxnSp>
        <p:nvCxnSpPr>
          <p:cNvPr id="7" name="直接箭头连接符 6"/>
          <p:cNvCxnSpPr/>
          <p:nvPr/>
        </p:nvCxnSpPr>
        <p:spPr>
          <a:xfrm flipH="1" flipV="1">
            <a:off x="8724265" y="6051550"/>
            <a:ext cx="581660" cy="1708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77885" y="6222365"/>
            <a:ext cx="2627630" cy="737235"/>
          </a:xfrm>
          <a:prstGeom prst="rect">
            <a:avLst/>
          </a:prstGeom>
          <a:noFill/>
        </p:spPr>
        <p:txBody>
          <a:bodyPr wrap="square" rtlCol="0">
            <a:spAutoFit/>
          </a:bodyPr>
          <a:p>
            <a:r>
              <a:rPr lang="zh-CN" altLang="en-US" sz="1400"/>
              <a:t>用于开发测试的小型嵌入式数据库，也可勾选</a:t>
            </a:r>
            <a:r>
              <a:rPr lang="en-US" altLang="zh-CN" sz="1400"/>
              <a:t>MySQL Database</a:t>
            </a:r>
            <a:endParaRPr lang="en-US" altLang="zh-CN" sz="1400"/>
          </a:p>
        </p:txBody>
      </p:sp>
      <p:sp>
        <p:nvSpPr>
          <p:cNvPr id="4"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p:nvPicPr>
        <p:blipFill>
          <a:blip r:embed="rId1"/>
          <a:stretch>
            <a:fillRect/>
          </a:stretch>
        </p:blipFill>
        <p:spPr>
          <a:xfrm>
            <a:off x="694690" y="1228090"/>
            <a:ext cx="10109200" cy="5544185"/>
          </a:xfrm>
          <a:prstGeom prst="rect">
            <a:avLst/>
          </a:prstGeom>
        </p:spPr>
      </p:pic>
      <p:sp>
        <p:nvSpPr>
          <p:cNvPr id="5" name="文本框 4"/>
          <p:cNvSpPr txBox="1"/>
          <p:nvPr/>
        </p:nvSpPr>
        <p:spPr>
          <a:xfrm>
            <a:off x="168275" y="5305425"/>
            <a:ext cx="3761740" cy="755650"/>
          </a:xfrm>
          <a:prstGeom prst="rect">
            <a:avLst/>
          </a:prstGeom>
          <a:noFill/>
        </p:spPr>
        <p:txBody>
          <a:bodyPr wrap="square" rtlCol="0">
            <a:spAutoFit/>
          </a:bodyPr>
          <a:p>
            <a:pPr>
              <a:lnSpc>
                <a:spcPct val="120000"/>
              </a:lnSpc>
            </a:pPr>
            <a:r>
              <a:rPr lang="zh-CN" altLang="en-US"/>
              <a:t>如果项目已经存在，也可以直接向</a:t>
            </a:r>
            <a:r>
              <a:rPr lang="en-US" altLang="zh-CN"/>
              <a:t>pom.xml</a:t>
            </a:r>
            <a:r>
              <a:rPr lang="zh-CN" altLang="en-US"/>
              <a:t>中添加相关依赖项</a:t>
            </a:r>
            <a:endParaRPr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p:cNvPicPr>
            <a:picLocks noChangeAspect="1"/>
          </p:cNvPicPr>
          <p:nvPr/>
        </p:nvPicPr>
        <p:blipFill>
          <a:blip r:embed="rId1"/>
          <a:stretch>
            <a:fillRect/>
          </a:stretch>
        </p:blipFill>
        <p:spPr>
          <a:xfrm>
            <a:off x="791845" y="1199515"/>
            <a:ext cx="10789920" cy="5553710"/>
          </a:xfrm>
          <a:prstGeom prst="rect">
            <a:avLst/>
          </a:prstGeom>
        </p:spPr>
      </p:pic>
      <p:sp>
        <p:nvSpPr>
          <p:cNvPr id="3" name="文本框 2"/>
          <p:cNvSpPr txBox="1"/>
          <p:nvPr/>
        </p:nvSpPr>
        <p:spPr>
          <a:xfrm>
            <a:off x="3864610" y="715645"/>
            <a:ext cx="6134100" cy="337185"/>
          </a:xfrm>
          <a:prstGeom prst="rect">
            <a:avLst/>
          </a:prstGeom>
          <a:noFill/>
        </p:spPr>
        <p:txBody>
          <a:bodyPr wrap="none" rtlCol="0">
            <a:spAutoFit/>
          </a:bodyPr>
          <a:p>
            <a:pPr algn="l"/>
            <a:r>
              <a:rPr lang="zh-CN" altLang="en-US" sz="1600"/>
              <a:t>使用</a:t>
            </a:r>
            <a:r>
              <a:rPr lang="en-US" altLang="zh-CN" sz="1600"/>
              <a:t>https://start.aliyun.com/</a:t>
            </a:r>
            <a:r>
              <a:rPr lang="zh-CN" altLang="en-US" sz="1600"/>
              <a:t>脚手架创建的项目有以下默认配置信息</a:t>
            </a:r>
            <a:endParaRPr lang="zh-CN" altLang="en-US" sz="1600"/>
          </a:p>
        </p:txBody>
      </p:sp>
      <p:sp>
        <p:nvSpPr>
          <p:cNvPr id="6" name="文本框 5"/>
          <p:cNvSpPr txBox="1"/>
          <p:nvPr/>
        </p:nvSpPr>
        <p:spPr>
          <a:xfrm>
            <a:off x="8519160" y="1108075"/>
            <a:ext cx="4011295" cy="829945"/>
          </a:xfrm>
          <a:prstGeom prst="rect">
            <a:avLst/>
          </a:prstGeom>
          <a:noFill/>
        </p:spPr>
        <p:txBody>
          <a:bodyPr wrap="square" rtlCol="0">
            <a:spAutoFit/>
          </a:bodyPr>
          <a:p>
            <a:pPr>
              <a:lnSpc>
                <a:spcPct val="150000"/>
              </a:lnSpc>
            </a:pPr>
            <a:r>
              <a:rPr lang="zh-CN" altLang="en-US" sz="1600"/>
              <a:t>指定了</a:t>
            </a:r>
            <a:r>
              <a:rPr lang="en-US" altLang="zh-CN" sz="1600"/>
              <a:t>mybatis</a:t>
            </a:r>
            <a:r>
              <a:rPr lang="zh-CN" altLang="en-US" sz="1600"/>
              <a:t>的</a:t>
            </a:r>
            <a:r>
              <a:rPr lang="en-US" altLang="zh-CN" sz="1600"/>
              <a:t>mapper</a:t>
            </a:r>
            <a:r>
              <a:rPr lang="zh-CN" altLang="en-US" sz="1600"/>
              <a:t>文件存放的位置以及</a:t>
            </a:r>
            <a:r>
              <a:rPr lang="en-US" altLang="zh-CN" sz="1600"/>
              <a:t>entity</a:t>
            </a:r>
            <a:r>
              <a:rPr lang="zh-CN" altLang="en-US" sz="1600"/>
              <a:t>实体路径</a:t>
            </a:r>
            <a:endParaRPr lang="zh-CN" altLang="en-US" sz="1600"/>
          </a:p>
        </p:txBody>
      </p:sp>
      <p:sp>
        <p:nvSpPr>
          <p:cNvPr id="7" name="文本框 6"/>
          <p:cNvSpPr txBox="1"/>
          <p:nvPr/>
        </p:nvSpPr>
        <p:spPr>
          <a:xfrm>
            <a:off x="8417560" y="2512695"/>
            <a:ext cx="4011295" cy="829945"/>
          </a:xfrm>
          <a:prstGeom prst="rect">
            <a:avLst/>
          </a:prstGeom>
          <a:noFill/>
        </p:spPr>
        <p:txBody>
          <a:bodyPr wrap="square" rtlCol="0">
            <a:spAutoFit/>
          </a:bodyPr>
          <a:p>
            <a:pPr>
              <a:lnSpc>
                <a:spcPct val="150000"/>
              </a:lnSpc>
            </a:pPr>
            <a:r>
              <a:rPr lang="zh-CN" altLang="en-US" sz="1600"/>
              <a:t>指定了创建表的语句以及插入默认数据的语句，如不需要可以注释掉</a:t>
            </a:r>
            <a:endParaRPr lang="zh-CN" altLang="en-US" sz="1600"/>
          </a:p>
        </p:txBody>
      </p:sp>
      <p:sp>
        <p:nvSpPr>
          <p:cNvPr id="8" name="文本框 7"/>
          <p:cNvSpPr txBox="1"/>
          <p:nvPr/>
        </p:nvSpPr>
        <p:spPr>
          <a:xfrm>
            <a:off x="8180705" y="5306695"/>
            <a:ext cx="4011295" cy="460375"/>
          </a:xfrm>
          <a:prstGeom prst="rect">
            <a:avLst/>
          </a:prstGeom>
          <a:noFill/>
        </p:spPr>
        <p:txBody>
          <a:bodyPr wrap="square" rtlCol="0">
            <a:spAutoFit/>
          </a:bodyPr>
          <a:p>
            <a:pPr>
              <a:lnSpc>
                <a:spcPct val="150000"/>
              </a:lnSpc>
            </a:pPr>
            <a:r>
              <a:rPr lang="zh-CN" altLang="en-US" sz="1600"/>
              <a:t>指定了</a:t>
            </a:r>
            <a:r>
              <a:rPr lang="en-US" altLang="zh-CN" sz="1600"/>
              <a:t>h2</a:t>
            </a:r>
            <a:r>
              <a:rPr lang="zh-CN" altLang="en-US" sz="1600"/>
              <a:t>数据库的存储位置及用户名密码</a:t>
            </a:r>
            <a:endParaRPr lang="zh-CN" altLang="en-US" sz="1600"/>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p:nvPicPr>
        <p:blipFill>
          <a:blip r:embed="rId1"/>
          <a:stretch>
            <a:fillRect/>
          </a:stretch>
        </p:blipFill>
        <p:spPr>
          <a:xfrm>
            <a:off x="823595" y="1374775"/>
            <a:ext cx="9838690" cy="4318000"/>
          </a:xfrm>
          <a:prstGeom prst="rect">
            <a:avLst/>
          </a:prstGeom>
        </p:spPr>
      </p:pic>
      <p:sp>
        <p:nvSpPr>
          <p:cNvPr id="5" name="文本框 4"/>
          <p:cNvSpPr txBox="1"/>
          <p:nvPr/>
        </p:nvSpPr>
        <p:spPr>
          <a:xfrm>
            <a:off x="5565140" y="4722495"/>
            <a:ext cx="4996180" cy="1198880"/>
          </a:xfrm>
          <a:prstGeom prst="rect">
            <a:avLst/>
          </a:prstGeom>
          <a:noFill/>
        </p:spPr>
        <p:txBody>
          <a:bodyPr wrap="none" rtlCol="0">
            <a:spAutoFit/>
          </a:bodyPr>
          <a:p>
            <a:r>
              <a:rPr lang="en-US" altLang="zh-CN"/>
              <a:t>schema.sql</a:t>
            </a:r>
            <a:r>
              <a:rPr lang="zh-CN" altLang="en-US"/>
              <a:t>中的建表语句，会在项目启动时执行</a:t>
            </a:r>
            <a:endParaRPr lang="zh-CN" altLang="en-US"/>
          </a:p>
          <a:p>
            <a:endParaRPr lang="zh-CN" altLang="en-US"/>
          </a:p>
          <a:p>
            <a:r>
              <a:rPr lang="en-US" altLang="zh-CN"/>
              <a:t>id</a:t>
            </a:r>
            <a:r>
              <a:rPr lang="zh-CN" altLang="en-US"/>
              <a:t>是自增的主键</a:t>
            </a:r>
            <a:endParaRPr lang="zh-CN" altLang="en-US"/>
          </a:p>
          <a:p>
            <a:endParaRPr lang="zh-CN" altLang="en-US"/>
          </a:p>
        </p:txBody>
      </p:sp>
      <p:sp>
        <p:nvSpPr>
          <p:cNvPr id="10" name="文本框 9"/>
          <p:cNvSpPr txBox="1"/>
          <p:nvPr/>
        </p:nvSpPr>
        <p:spPr>
          <a:xfrm>
            <a:off x="292100" y="6223000"/>
            <a:ext cx="7197725" cy="368300"/>
          </a:xfrm>
          <a:prstGeom prst="rect">
            <a:avLst/>
          </a:prstGeom>
          <a:noFill/>
        </p:spPr>
        <p:txBody>
          <a:bodyPr wrap="square" rtlCol="0" anchor="t">
            <a:spAutoFit/>
          </a:bodyPr>
          <a:p>
            <a:r>
              <a:rPr lang="zh-CN" altLang="en-US"/>
              <a:t>项目地址：</a:t>
            </a:r>
            <a:r>
              <a:rPr lang="zh-CN" altLang="en-US">
                <a:hlinkClick r:id="rId2" action="ppaction://hlinkfile"/>
              </a:rPr>
              <a:t>https://gitee.com/buptnetwork/mybatis-demo-todo</a:t>
            </a:r>
            <a:endParaRPr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53745" y="1501775"/>
            <a:ext cx="10478135" cy="441960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文本框 4"/>
          <p:cNvSpPr txBox="1"/>
          <p:nvPr/>
        </p:nvSpPr>
        <p:spPr>
          <a:xfrm>
            <a:off x="5268595" y="4445000"/>
            <a:ext cx="6551930" cy="1476375"/>
          </a:xfrm>
          <a:prstGeom prst="rect">
            <a:avLst/>
          </a:prstGeom>
          <a:noFill/>
        </p:spPr>
        <p:txBody>
          <a:bodyPr wrap="square" rtlCol="0">
            <a:spAutoFit/>
          </a:bodyPr>
          <a:p>
            <a:r>
              <a:rPr lang="en-US" altLang="zh-CN"/>
              <a:t>data.sql</a:t>
            </a:r>
            <a:r>
              <a:rPr lang="zh-CN" altLang="en-US"/>
              <a:t>中的建表后执行的插入数据语句，会在项目启动时执行完</a:t>
            </a:r>
            <a:r>
              <a:rPr lang="en-US" altLang="zh-CN"/>
              <a:t>schema.sql</a:t>
            </a:r>
            <a:r>
              <a:rPr lang="zh-CN" altLang="en-US"/>
              <a:t>后执行</a:t>
            </a:r>
            <a:endParaRPr lang="zh-CN" altLang="en-US"/>
          </a:p>
          <a:p>
            <a:endParaRPr lang="zh-CN" altLang="en-US"/>
          </a:p>
          <a:p>
            <a:r>
              <a:rPr lang="en-US" altLang="zh-CN"/>
              <a:t>id</a:t>
            </a:r>
            <a:r>
              <a:rPr lang="zh-CN" altLang="en-US"/>
              <a:t>是自增的主键</a:t>
            </a:r>
            <a:endParaRPr lang="zh-CN" altLang="en-US"/>
          </a:p>
          <a:p>
            <a:endParaRPr lang="zh-CN" altLang="en-US"/>
          </a:p>
        </p:txBody>
      </p:sp>
      <p:sp>
        <p:nvSpPr>
          <p:cNvPr id="3" name="文本框 2"/>
          <p:cNvSpPr txBox="1"/>
          <p:nvPr/>
        </p:nvSpPr>
        <p:spPr>
          <a:xfrm>
            <a:off x="292100" y="6223000"/>
            <a:ext cx="7197725" cy="368300"/>
          </a:xfrm>
          <a:prstGeom prst="rect">
            <a:avLst/>
          </a:prstGeom>
          <a:noFill/>
        </p:spPr>
        <p:txBody>
          <a:bodyPr wrap="square" rtlCol="0" anchor="t">
            <a:spAutoFit/>
          </a:bodyPr>
          <a:p>
            <a:r>
              <a:rPr lang="zh-CN" altLang="en-US"/>
              <a:t>项目地址：</a:t>
            </a:r>
            <a:r>
              <a:rPr lang="zh-CN" altLang="en-US">
                <a:hlinkClick r:id="rId2" action="ppaction://hlinkfile"/>
              </a:rPr>
              <a:t>https://gitee.com/buptnetwork/mybatis-demo-todo</a:t>
            </a:r>
            <a:endParaRPr lang="zh-CN" altLang="en-US"/>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图片 2"/>
          <p:cNvPicPr>
            <a:picLocks noChangeAspect="1"/>
          </p:cNvPicPr>
          <p:nvPr/>
        </p:nvPicPr>
        <p:blipFill>
          <a:blip r:embed="rId1"/>
          <a:stretch>
            <a:fillRect/>
          </a:stretch>
        </p:blipFill>
        <p:spPr>
          <a:xfrm>
            <a:off x="0" y="1769745"/>
            <a:ext cx="12192000" cy="4567555"/>
          </a:xfrm>
          <a:prstGeom prst="rect">
            <a:avLst/>
          </a:prstGeom>
        </p:spPr>
      </p:pic>
      <p:sp>
        <p:nvSpPr>
          <p:cNvPr id="4" name="文本框 3"/>
          <p:cNvSpPr txBox="1"/>
          <p:nvPr/>
        </p:nvSpPr>
        <p:spPr>
          <a:xfrm>
            <a:off x="1151255" y="1255395"/>
            <a:ext cx="9682480" cy="368300"/>
          </a:xfrm>
          <a:prstGeom prst="rect">
            <a:avLst/>
          </a:prstGeom>
          <a:noFill/>
        </p:spPr>
        <p:txBody>
          <a:bodyPr wrap="none" rtlCol="0">
            <a:spAutoFit/>
          </a:bodyPr>
          <a:p>
            <a:r>
              <a:rPr lang="zh-CN" altLang="en-US"/>
              <a:t>启动项目后，在</a:t>
            </a:r>
            <a:r>
              <a:rPr lang="en-US" altLang="zh-CN"/>
              <a:t>console</a:t>
            </a:r>
            <a:r>
              <a:rPr lang="zh-CN" altLang="en-US"/>
              <a:t>中可以看到如下信息，表示启用了</a:t>
            </a:r>
            <a:r>
              <a:rPr lang="en-US" altLang="zh-CN"/>
              <a:t>/h2-console</a:t>
            </a:r>
            <a:r>
              <a:rPr lang="zh-CN" altLang="en-US"/>
              <a:t>的</a:t>
            </a:r>
            <a:r>
              <a:rPr lang="en-US" altLang="zh-CN"/>
              <a:t>h2</a:t>
            </a:r>
            <a:r>
              <a:rPr lang="zh-CN" altLang="en-US"/>
              <a:t>数据库</a:t>
            </a:r>
            <a:r>
              <a:rPr lang="en-US" altLang="zh-CN"/>
              <a:t>web</a:t>
            </a:r>
            <a:r>
              <a:rPr lang="zh-CN" altLang="en-US"/>
              <a:t>管理终端</a:t>
            </a:r>
            <a:endParaRPr lang="zh-CN" altLang="en-US"/>
          </a:p>
        </p:txBody>
      </p:sp>
      <p:sp>
        <p:nvSpPr>
          <p:cNvPr id="6" name="文本框 5"/>
          <p:cNvSpPr txBox="1"/>
          <p:nvPr/>
        </p:nvSpPr>
        <p:spPr>
          <a:xfrm>
            <a:off x="292100" y="6223000"/>
            <a:ext cx="7197725" cy="368300"/>
          </a:xfrm>
          <a:prstGeom prst="rect">
            <a:avLst/>
          </a:prstGeom>
          <a:noFill/>
        </p:spPr>
        <p:txBody>
          <a:bodyPr wrap="square" rtlCol="0" anchor="t">
            <a:spAutoFit/>
          </a:bodyPr>
          <a:p>
            <a:r>
              <a:rPr lang="zh-CN" altLang="en-US"/>
              <a:t>项目地址：</a:t>
            </a:r>
            <a:r>
              <a:rPr lang="zh-CN" altLang="en-US">
                <a:hlinkClick r:id="rId2" action="ppaction://hlinkfile"/>
              </a:rPr>
              <a:t>https://gitee.com/buptnetwork/mybatis-demo-todo</a:t>
            </a:r>
            <a:endParaRPr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765810" y="1249680"/>
            <a:ext cx="8590280" cy="368300"/>
          </a:xfrm>
          <a:prstGeom prst="rect">
            <a:avLst/>
          </a:prstGeom>
          <a:noFill/>
        </p:spPr>
        <p:txBody>
          <a:bodyPr wrap="none" rtlCol="0">
            <a:spAutoFit/>
          </a:bodyPr>
          <a:p>
            <a:pPr algn="l"/>
            <a:r>
              <a:rPr lang="zh-CN" altLang="en-US"/>
              <a:t>创建和</a:t>
            </a:r>
            <a:r>
              <a:rPr lang="zh-CN" altLang="en-US">
                <a:sym typeface="+mn-ea"/>
              </a:rPr>
              <a:t>application.properties文件中的配置信息一致的实体目录，并创建实体类</a:t>
            </a:r>
            <a:r>
              <a:rPr lang="en-US" altLang="zh-CN">
                <a:sym typeface="+mn-ea"/>
              </a:rPr>
              <a:t>Todo</a:t>
            </a:r>
            <a:endParaRPr lang="en-US" altLang="zh-CN">
              <a:sym typeface="+mn-ea"/>
            </a:endParaRPr>
          </a:p>
        </p:txBody>
      </p:sp>
      <p:pic>
        <p:nvPicPr>
          <p:cNvPr id="3" name="图片 2"/>
          <p:cNvPicPr>
            <a:picLocks noChangeAspect="1"/>
          </p:cNvPicPr>
          <p:nvPr/>
        </p:nvPicPr>
        <p:blipFill>
          <a:blip r:embed="rId1"/>
          <a:stretch>
            <a:fillRect/>
          </a:stretch>
        </p:blipFill>
        <p:spPr>
          <a:xfrm>
            <a:off x="942975" y="1769745"/>
            <a:ext cx="9735820" cy="1724660"/>
          </a:xfrm>
          <a:prstGeom prst="rect">
            <a:avLst/>
          </a:prstGeom>
        </p:spPr>
      </p:pic>
      <p:pic>
        <p:nvPicPr>
          <p:cNvPr id="6" name="图片 5"/>
          <p:cNvPicPr>
            <a:picLocks noChangeAspect="1"/>
          </p:cNvPicPr>
          <p:nvPr/>
        </p:nvPicPr>
        <p:blipFill>
          <a:blip r:embed="rId2"/>
          <a:stretch>
            <a:fillRect/>
          </a:stretch>
        </p:blipFill>
        <p:spPr>
          <a:xfrm>
            <a:off x="1097280" y="3862705"/>
            <a:ext cx="9581515" cy="2735580"/>
          </a:xfrm>
          <a:prstGeom prst="rect">
            <a:avLst/>
          </a:prstGeom>
        </p:spPr>
      </p:pic>
      <p:sp>
        <p:nvSpPr>
          <p:cNvPr id="7" name="文本框 6"/>
          <p:cNvSpPr txBox="1"/>
          <p:nvPr/>
        </p:nvSpPr>
        <p:spPr>
          <a:xfrm>
            <a:off x="8122285" y="4928235"/>
            <a:ext cx="4051935" cy="922020"/>
          </a:xfrm>
          <a:prstGeom prst="rect">
            <a:avLst/>
          </a:prstGeom>
          <a:noFill/>
        </p:spPr>
        <p:txBody>
          <a:bodyPr wrap="square" rtlCol="0">
            <a:spAutoFit/>
          </a:bodyPr>
          <a:p>
            <a:pPr>
              <a:lnSpc>
                <a:spcPct val="150000"/>
              </a:lnSpc>
            </a:pPr>
            <a:r>
              <a:rPr lang="zh-CN" altLang="en-US"/>
              <a:t>使用</a:t>
            </a:r>
            <a:r>
              <a:rPr lang="en-US" altLang="zh-CN"/>
              <a:t>lombok</a:t>
            </a:r>
            <a:r>
              <a:rPr lang="zh-CN" altLang="en-US"/>
              <a:t>的</a:t>
            </a:r>
            <a:r>
              <a:rPr lang="en-US" altLang="zh-CN"/>
              <a:t>@Data</a:t>
            </a:r>
            <a:r>
              <a:rPr lang="zh-CN" altLang="en-US"/>
              <a:t>注解，可省略</a:t>
            </a:r>
            <a:r>
              <a:rPr lang="en-US" altLang="zh-CN"/>
              <a:t>get/set</a:t>
            </a:r>
            <a:r>
              <a:rPr lang="zh-CN" altLang="en-US"/>
              <a:t>方法</a:t>
            </a:r>
            <a:endParaRPr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517525" y="1120140"/>
            <a:ext cx="11426825" cy="922020"/>
          </a:xfrm>
          <a:prstGeom prst="rect">
            <a:avLst/>
          </a:prstGeom>
          <a:noFill/>
        </p:spPr>
        <p:txBody>
          <a:bodyPr wrap="square" rtlCol="0">
            <a:spAutoFit/>
          </a:bodyPr>
          <a:p>
            <a:pPr algn="l">
              <a:lnSpc>
                <a:spcPct val="150000"/>
              </a:lnSpc>
            </a:pPr>
            <a:r>
              <a:rPr lang="zh-CN" altLang="en-US"/>
              <a:t>开发</a:t>
            </a:r>
            <a:r>
              <a:rPr lang="en-US" altLang="zh-CN"/>
              <a:t>Mapper</a:t>
            </a:r>
            <a:r>
              <a:rPr lang="zh-CN" altLang="en-US"/>
              <a:t>映射器</a:t>
            </a:r>
            <a:r>
              <a:rPr lang="en-US" altLang="zh-CN">
                <a:solidFill>
                  <a:srgbClr val="FF0000"/>
                </a:solidFill>
              </a:rPr>
              <a:t>interface</a:t>
            </a:r>
            <a:r>
              <a:rPr lang="zh-CN" altLang="en-US">
                <a:solidFill>
                  <a:srgbClr val="FF0000"/>
                </a:solidFill>
              </a:rPr>
              <a:t>，注意不是</a:t>
            </a:r>
            <a:r>
              <a:rPr lang="en-US" altLang="zh-CN">
                <a:solidFill>
                  <a:srgbClr val="FF0000"/>
                </a:solidFill>
              </a:rPr>
              <a:t>class</a:t>
            </a:r>
            <a:r>
              <a:rPr lang="zh-CN" altLang="en-US">
                <a:solidFill>
                  <a:srgbClr val="FF0000"/>
                </a:solidFill>
              </a:rPr>
              <a:t>，</a:t>
            </a:r>
            <a:r>
              <a:rPr lang="zh-CN" altLang="en-US">
                <a:solidFill>
                  <a:schemeClr val="tx1"/>
                </a:solidFill>
              </a:rPr>
              <a:t>定义想使用的数据操作方法，然后使用注解或</a:t>
            </a:r>
            <a:r>
              <a:rPr lang="en-US" altLang="zh-CN">
                <a:solidFill>
                  <a:schemeClr val="tx1"/>
                </a:solidFill>
              </a:rPr>
              <a:t>xml</a:t>
            </a:r>
            <a:r>
              <a:rPr lang="zh-CN" altLang="en-US">
                <a:solidFill>
                  <a:schemeClr val="tx1"/>
                </a:solidFill>
              </a:rPr>
              <a:t>给出方法对应的映射配置</a:t>
            </a:r>
            <a:endParaRPr lang="zh-CN" altLang="en-US">
              <a:solidFill>
                <a:schemeClr val="tx1"/>
              </a:solidFill>
            </a:endParaRPr>
          </a:p>
        </p:txBody>
      </p:sp>
      <p:pic>
        <p:nvPicPr>
          <p:cNvPr id="2" name="图片 1"/>
          <p:cNvPicPr>
            <a:picLocks noChangeAspect="1"/>
          </p:cNvPicPr>
          <p:nvPr/>
        </p:nvPicPr>
        <p:blipFill>
          <a:blip r:embed="rId1"/>
          <a:stretch>
            <a:fillRect/>
          </a:stretch>
        </p:blipFill>
        <p:spPr>
          <a:xfrm>
            <a:off x="688340" y="2042160"/>
            <a:ext cx="10781030" cy="4758055"/>
          </a:xfrm>
          <a:prstGeom prst="rect">
            <a:avLst/>
          </a:prstGeom>
        </p:spPr>
      </p:pic>
      <p:cxnSp>
        <p:nvCxnSpPr>
          <p:cNvPr id="5" name="直接箭头连接符 4"/>
          <p:cNvCxnSpPr/>
          <p:nvPr/>
        </p:nvCxnSpPr>
        <p:spPr>
          <a:xfrm flipH="1">
            <a:off x="9066530" y="3028950"/>
            <a:ext cx="398780" cy="31940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701405" y="2691765"/>
            <a:ext cx="2418080" cy="337185"/>
          </a:xfrm>
          <a:prstGeom prst="rect">
            <a:avLst/>
          </a:prstGeom>
          <a:noFill/>
        </p:spPr>
        <p:txBody>
          <a:bodyPr wrap="none" rtlCol="0">
            <a:spAutoFit/>
          </a:bodyPr>
          <a:p>
            <a:r>
              <a:rPr lang="zh-CN" altLang="en-US" sz="1600"/>
              <a:t>可以向</a:t>
            </a:r>
            <a:r>
              <a:rPr lang="en-US" altLang="zh-CN" sz="1600"/>
              <a:t>SQL</a:t>
            </a:r>
            <a:r>
              <a:rPr lang="zh-CN" altLang="en-US" sz="1600"/>
              <a:t>语句中传参数</a:t>
            </a:r>
            <a:endParaRPr lang="zh-CN" altLang="en-US" sz="1600"/>
          </a:p>
        </p:txBody>
      </p:sp>
      <p:cxnSp>
        <p:nvCxnSpPr>
          <p:cNvPr id="10" name="直接箭头连接符 9"/>
          <p:cNvCxnSpPr/>
          <p:nvPr/>
        </p:nvCxnSpPr>
        <p:spPr>
          <a:xfrm flipH="1">
            <a:off x="9351645" y="3143250"/>
            <a:ext cx="125095" cy="9124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5474335" y="3120390"/>
            <a:ext cx="353695" cy="1365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828030" y="3120390"/>
            <a:ext cx="1198880" cy="337185"/>
          </a:xfrm>
          <a:prstGeom prst="rect">
            <a:avLst/>
          </a:prstGeom>
          <a:noFill/>
        </p:spPr>
        <p:txBody>
          <a:bodyPr wrap="none" rtlCol="0">
            <a:spAutoFit/>
          </a:bodyPr>
          <a:p>
            <a:r>
              <a:rPr lang="zh-CN" altLang="en-US" sz="1600"/>
              <a:t>结果集转换</a:t>
            </a:r>
            <a:endParaRPr lang="zh-CN" altLang="en-US" sz="1600"/>
          </a:p>
        </p:txBody>
      </p:sp>
      <p:cxnSp>
        <p:nvCxnSpPr>
          <p:cNvPr id="13" name="直接箭头连接符 12"/>
          <p:cNvCxnSpPr/>
          <p:nvPr/>
        </p:nvCxnSpPr>
        <p:spPr>
          <a:xfrm flipV="1">
            <a:off x="3908578" y="4623502"/>
            <a:ext cx="680394" cy="643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403119" y="4960399"/>
            <a:ext cx="8066405" cy="306705"/>
          </a:xfrm>
          <a:prstGeom prst="rect">
            <a:avLst/>
          </a:prstGeom>
          <a:noFill/>
        </p:spPr>
        <p:txBody>
          <a:bodyPr wrap="none" rtlCol="0">
            <a:spAutoFit/>
          </a:bodyPr>
          <a:p>
            <a:r>
              <a:rPr lang="zh-CN" altLang="en-US" sz="1400" dirty="0"/>
              <a:t>主键自动递增，</a:t>
            </a:r>
            <a:r>
              <a:rPr lang="zh-CN" altLang="en-US" sz="1400" dirty="0">
                <a:solidFill>
                  <a:srgbClr val="FF0000"/>
                </a:solidFill>
              </a:rPr>
              <a:t>开启主键自动回填</a:t>
            </a:r>
            <a:r>
              <a:rPr lang="zh-CN" altLang="en-US" sz="1400" dirty="0"/>
              <a:t>，</a:t>
            </a:r>
            <a:r>
              <a:rPr lang="en-US" altLang="zh-CN" sz="1400" dirty="0" err="1"/>
              <a:t>keyProperty</a:t>
            </a:r>
            <a:r>
              <a:rPr lang="zh-CN" altLang="en-US" sz="1400" dirty="0"/>
              <a:t>属性用来告诉框架把生成的主键值回填到哪个属性中</a:t>
            </a:r>
            <a:endParaRPr lang="zh-CN" altLang="en-US" sz="1400" dirty="0"/>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38776" y="127173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168275" y="1272146"/>
            <a:ext cx="10782301" cy="1476375"/>
          </a:xfrm>
          <a:prstGeom prst="rect">
            <a:avLst/>
          </a:prstGeom>
        </p:spPr>
        <p:txBody>
          <a:bodyPr wrap="square">
            <a:spAutoFit/>
          </a:bodyPr>
          <a:lstStyle/>
          <a:p>
            <a:pPr lvl="1">
              <a:lnSpc>
                <a:spcPct val="150000"/>
              </a:lnSpc>
            </a:pPr>
            <a:r>
              <a:rPr lang="en-US" altLang="zh-CN" sz="2000" dirty="0"/>
              <a:t>ORM</a:t>
            </a:r>
            <a:r>
              <a:rPr lang="zh-CN" altLang="en-US" sz="2000" dirty="0"/>
              <a:t>（</a:t>
            </a:r>
            <a:r>
              <a:rPr lang="en-US" altLang="zh-CN" sz="2000" dirty="0">
                <a:solidFill>
                  <a:srgbClr val="FF0000"/>
                </a:solidFill>
              </a:rPr>
              <a:t>O</a:t>
            </a:r>
            <a:r>
              <a:rPr lang="en-US" altLang="zh-CN" sz="2000" dirty="0"/>
              <a:t>bject </a:t>
            </a:r>
            <a:r>
              <a:rPr lang="en-US" altLang="zh-CN" sz="2000" dirty="0">
                <a:solidFill>
                  <a:srgbClr val="FF0000"/>
                </a:solidFill>
              </a:rPr>
              <a:t>R</a:t>
            </a:r>
            <a:r>
              <a:rPr lang="en-US" altLang="zh-CN" sz="2000" dirty="0"/>
              <a:t>elational </a:t>
            </a:r>
            <a:r>
              <a:rPr lang="en-US" altLang="zh-CN" sz="2000" dirty="0">
                <a:solidFill>
                  <a:srgbClr val="FF0000"/>
                </a:solidFill>
              </a:rPr>
              <a:t>M</a:t>
            </a:r>
            <a:r>
              <a:rPr lang="en-US" altLang="zh-CN" sz="2000" dirty="0"/>
              <a:t>apping</a:t>
            </a:r>
            <a:r>
              <a:rPr lang="zh-CN" altLang="en-US" sz="2000" dirty="0"/>
              <a:t>），对象关系映射，是一种为了解决</a:t>
            </a:r>
            <a:r>
              <a:rPr lang="zh-CN" altLang="en-US" sz="2000" dirty="0">
                <a:solidFill>
                  <a:srgbClr val="FF0000"/>
                </a:solidFill>
              </a:rPr>
              <a:t>面向对象</a:t>
            </a:r>
            <a:r>
              <a:rPr lang="zh-CN" altLang="en-US" sz="2000" dirty="0"/>
              <a:t>与</a:t>
            </a:r>
            <a:r>
              <a:rPr lang="zh-CN" altLang="en-US" sz="2000" dirty="0">
                <a:solidFill>
                  <a:srgbClr val="FF0000"/>
                </a:solidFill>
              </a:rPr>
              <a:t>关系数据库</a:t>
            </a:r>
            <a:r>
              <a:rPr lang="zh-CN" altLang="en-US" sz="2000" dirty="0"/>
              <a:t>存在的互不匹配的现象的技术。</a:t>
            </a:r>
            <a:endParaRPr lang="en-US" altLang="zh-CN" sz="2000" dirty="0"/>
          </a:p>
          <a:p>
            <a:pPr lvl="1">
              <a:lnSpc>
                <a:spcPct val="150000"/>
              </a:lnSpc>
            </a:pPr>
            <a:r>
              <a:rPr lang="en-US" altLang="zh-CN" sz="2000" dirty="0"/>
              <a:t>ORM</a:t>
            </a:r>
            <a:r>
              <a:rPr lang="zh-CN" altLang="en-US" sz="2000" dirty="0"/>
              <a:t>可以将程序中的对象自动持久化到关系数据库中。</a:t>
            </a:r>
            <a:endParaRPr lang="en-US" altLang="zh-CN" sz="2000" dirty="0"/>
          </a:p>
        </p:txBody>
      </p:sp>
      <p:pic>
        <p:nvPicPr>
          <p:cNvPr id="11268" name="Picture 4" descr="https://img2018.cnblogs.com/blog/897393/201901/897393-20190125140450966-12787119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8809" y="2911863"/>
            <a:ext cx="9553575" cy="3486151"/>
          </a:xfrm>
          <a:prstGeom prst="rect">
            <a:avLst/>
          </a:prstGeom>
          <a:noFill/>
          <a:extLst>
            <a:ext uri="{909E8E84-426E-40DD-AFC4-6F175D3DCCD1}">
              <a14:hiddenFill xmlns:a14="http://schemas.microsoft.com/office/drawing/2010/main">
                <a:solidFill>
                  <a:srgbClr val="FFFFFF"/>
                </a:solidFill>
              </a14:hiddenFill>
            </a:ext>
          </a:extLst>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7.1 </a:t>
            </a:r>
            <a:r>
              <a:rPr lang="zh-CN" altLang="en-US" sz="2800" dirty="0">
                <a:latin typeface="微软雅黑" charset="0"/>
                <a:ea typeface="微软雅黑" charset="0"/>
                <a:cs typeface="宋体" charset="0"/>
              </a:rPr>
              <a:t>数据访问层技术简介</a:t>
            </a:r>
            <a:endParaRPr lang="zh-CN" altLang="en-US" sz="2800" dirty="0">
              <a:latin typeface="微软雅黑" charset="0"/>
              <a:ea typeface="微软雅黑" charset="0"/>
              <a:cs typeface="宋体" charset="0"/>
            </a:endParaRPr>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517525" y="1120140"/>
            <a:ext cx="11426825" cy="506730"/>
          </a:xfrm>
          <a:prstGeom prst="rect">
            <a:avLst/>
          </a:prstGeom>
          <a:noFill/>
        </p:spPr>
        <p:txBody>
          <a:bodyPr wrap="square" rtlCol="0">
            <a:spAutoFit/>
          </a:bodyPr>
          <a:p>
            <a:pPr algn="l">
              <a:lnSpc>
                <a:spcPct val="150000"/>
              </a:lnSpc>
            </a:pPr>
            <a:r>
              <a:rPr lang="zh-CN" altLang="en-US"/>
              <a:t>开发</a:t>
            </a:r>
            <a:r>
              <a:rPr lang="en-US" altLang="zh-CN"/>
              <a:t>controller</a:t>
            </a:r>
            <a:r>
              <a:rPr lang="zh-CN" altLang="en-US"/>
              <a:t>，在</a:t>
            </a:r>
            <a:r>
              <a:rPr lang="en-US" altLang="zh-CN"/>
              <a:t>controller</a:t>
            </a:r>
            <a:r>
              <a:rPr lang="zh-CN" altLang="en-US"/>
              <a:t>中注入一个实现了</a:t>
            </a:r>
            <a:r>
              <a:rPr lang="en-US" altLang="zh-CN"/>
              <a:t>Mapper</a:t>
            </a:r>
            <a:r>
              <a:rPr lang="zh-CN" altLang="en-US"/>
              <a:t>接口的</a:t>
            </a:r>
            <a:r>
              <a:rPr lang="en-US" altLang="zh-CN"/>
              <a:t>Bean</a:t>
            </a:r>
            <a:r>
              <a:rPr lang="zh-CN" altLang="en-US"/>
              <a:t>。然后即可调用在接口中定义的方法。</a:t>
            </a:r>
            <a:endParaRPr lang="zh-CN" altLang="en-US"/>
          </a:p>
        </p:txBody>
      </p:sp>
      <p:pic>
        <p:nvPicPr>
          <p:cNvPr id="3" name="图片 2"/>
          <p:cNvPicPr>
            <a:picLocks noChangeAspect="1"/>
          </p:cNvPicPr>
          <p:nvPr/>
        </p:nvPicPr>
        <p:blipFill>
          <a:blip r:embed="rId1"/>
          <a:stretch>
            <a:fillRect/>
          </a:stretch>
        </p:blipFill>
        <p:spPr>
          <a:xfrm>
            <a:off x="448945" y="1638935"/>
            <a:ext cx="7620635" cy="5120640"/>
          </a:xfrm>
          <a:prstGeom prst="rect">
            <a:avLst/>
          </a:prstGeom>
        </p:spPr>
      </p:pic>
      <p:cxnSp>
        <p:nvCxnSpPr>
          <p:cNvPr id="7" name="直接箭头连接符 6"/>
          <p:cNvCxnSpPr/>
          <p:nvPr/>
        </p:nvCxnSpPr>
        <p:spPr>
          <a:xfrm flipH="1">
            <a:off x="6169660" y="2139315"/>
            <a:ext cx="2109470" cy="3651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279130" y="1769745"/>
            <a:ext cx="3425825" cy="922020"/>
          </a:xfrm>
          <a:prstGeom prst="rect">
            <a:avLst/>
          </a:prstGeom>
          <a:noFill/>
        </p:spPr>
        <p:txBody>
          <a:bodyPr wrap="square" rtlCol="0">
            <a:spAutoFit/>
          </a:bodyPr>
          <a:p>
            <a:pPr>
              <a:lnSpc>
                <a:spcPct val="150000"/>
              </a:lnSpc>
            </a:pPr>
            <a:r>
              <a:rPr lang="zh-CN" altLang="en-US"/>
              <a:t>向框架表明此处需要注入一个实现了</a:t>
            </a:r>
            <a:r>
              <a:rPr lang="en-US" altLang="zh-CN"/>
              <a:t>TodoMapper</a:t>
            </a:r>
            <a:r>
              <a:rPr lang="zh-CN" altLang="en-US"/>
              <a:t>接口的</a:t>
            </a:r>
            <a:r>
              <a:rPr lang="en-US" altLang="zh-CN"/>
              <a:t>Bean</a:t>
            </a:r>
            <a:endParaRPr lang="en-US" altLang="zh-CN"/>
          </a:p>
        </p:txBody>
      </p:sp>
      <p:cxnSp>
        <p:nvCxnSpPr>
          <p:cNvPr id="14" name="直接箭头连接符 13"/>
          <p:cNvCxnSpPr/>
          <p:nvPr/>
        </p:nvCxnSpPr>
        <p:spPr>
          <a:xfrm flipH="1" flipV="1">
            <a:off x="7926070" y="3679190"/>
            <a:ext cx="695325" cy="9124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6762750" y="4693920"/>
            <a:ext cx="1778635" cy="13119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372475" y="4693920"/>
            <a:ext cx="3425825" cy="922020"/>
          </a:xfrm>
          <a:prstGeom prst="rect">
            <a:avLst/>
          </a:prstGeom>
          <a:noFill/>
        </p:spPr>
        <p:txBody>
          <a:bodyPr wrap="square" rtlCol="0">
            <a:spAutoFit/>
          </a:bodyPr>
          <a:p>
            <a:pPr>
              <a:lnSpc>
                <a:spcPct val="150000"/>
              </a:lnSpc>
            </a:pPr>
            <a:r>
              <a:rPr lang="zh-CN" altLang="en-US"/>
              <a:t>调用接口中定义的方法实现数据库操作</a:t>
            </a:r>
            <a:endParaRPr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517525" y="1120140"/>
            <a:ext cx="11426825" cy="506730"/>
          </a:xfrm>
          <a:prstGeom prst="rect">
            <a:avLst/>
          </a:prstGeom>
          <a:noFill/>
        </p:spPr>
        <p:txBody>
          <a:bodyPr wrap="square" rtlCol="0">
            <a:spAutoFit/>
          </a:bodyPr>
          <a:p>
            <a:pPr algn="l">
              <a:lnSpc>
                <a:spcPct val="150000"/>
              </a:lnSpc>
            </a:pPr>
            <a:r>
              <a:rPr lang="zh-CN" altLang="en-US"/>
              <a:t>在系统启动入口类上添加</a:t>
            </a:r>
            <a:r>
              <a:rPr lang="en-US" altLang="zh-CN"/>
              <a:t>@</a:t>
            </a:r>
            <a:r>
              <a:rPr lang="zh-CN" altLang="en-US"/>
              <a:t>MapperScan注解，用来告知</a:t>
            </a:r>
            <a:r>
              <a:rPr lang="en-US" altLang="zh-CN"/>
              <a:t>MyBatis</a:t>
            </a:r>
            <a:r>
              <a:rPr lang="zh-CN" altLang="en-US"/>
              <a:t>去哪个路径下寻找</a:t>
            </a:r>
            <a:r>
              <a:rPr lang="en-US" altLang="zh-CN"/>
              <a:t>mapper</a:t>
            </a:r>
            <a:r>
              <a:rPr lang="zh-CN" altLang="en-US"/>
              <a:t>的定义</a:t>
            </a:r>
            <a:endParaRPr lang="zh-CN" altLang="en-US"/>
          </a:p>
        </p:txBody>
      </p:sp>
      <p:pic>
        <p:nvPicPr>
          <p:cNvPr id="2" name="图片 1"/>
          <p:cNvPicPr>
            <a:picLocks noChangeAspect="1"/>
          </p:cNvPicPr>
          <p:nvPr/>
        </p:nvPicPr>
        <p:blipFill>
          <a:blip r:embed="rId1"/>
          <a:stretch>
            <a:fillRect/>
          </a:stretch>
        </p:blipFill>
        <p:spPr>
          <a:xfrm>
            <a:off x="79375" y="1859915"/>
            <a:ext cx="11302365" cy="2592705"/>
          </a:xfrm>
          <a:prstGeom prst="rect">
            <a:avLst/>
          </a:prstGeom>
        </p:spPr>
      </p:pic>
      <p:sp>
        <p:nvSpPr>
          <p:cNvPr id="6" name="文本框 5"/>
          <p:cNvSpPr txBox="1"/>
          <p:nvPr/>
        </p:nvSpPr>
        <p:spPr>
          <a:xfrm>
            <a:off x="292100" y="6223000"/>
            <a:ext cx="7197725" cy="368300"/>
          </a:xfrm>
          <a:prstGeom prst="rect">
            <a:avLst/>
          </a:prstGeom>
          <a:noFill/>
        </p:spPr>
        <p:txBody>
          <a:bodyPr wrap="square" rtlCol="0" anchor="t">
            <a:spAutoFit/>
          </a:bodyPr>
          <a:p>
            <a:r>
              <a:rPr lang="zh-CN" altLang="en-US"/>
              <a:t>项目地址：</a:t>
            </a:r>
            <a:r>
              <a:rPr lang="zh-CN" altLang="en-US">
                <a:hlinkClick r:id="rId2" action="ppaction://hlinkfile"/>
              </a:rPr>
              <a:t>https://gitee.com/buptnetwork/mybatis-demo-todo</a:t>
            </a:r>
            <a:endParaRPr lang="zh-CN" altLang="en-US"/>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517525" y="1120140"/>
            <a:ext cx="11426825" cy="506730"/>
          </a:xfrm>
          <a:prstGeom prst="rect">
            <a:avLst/>
          </a:prstGeom>
          <a:noFill/>
        </p:spPr>
        <p:txBody>
          <a:bodyPr wrap="square" rtlCol="0">
            <a:spAutoFit/>
          </a:bodyPr>
          <a:p>
            <a:pPr algn="l">
              <a:lnSpc>
                <a:spcPct val="150000"/>
              </a:lnSpc>
            </a:pPr>
            <a:r>
              <a:rPr lang="zh-CN" altLang="en-US"/>
              <a:t>也可以使用</a:t>
            </a:r>
            <a:r>
              <a:rPr lang="en-US" altLang="zh-CN"/>
              <a:t>xml</a:t>
            </a:r>
            <a:r>
              <a:rPr lang="zh-CN" altLang="en-US"/>
              <a:t>来描述映射规则，</a:t>
            </a:r>
            <a:r>
              <a:rPr lang="zh-CN" altLang="en-US">
                <a:solidFill>
                  <a:srgbClr val="FF0000"/>
                </a:solidFill>
              </a:rPr>
              <a:t>如示例项目的</a:t>
            </a:r>
            <a:r>
              <a:rPr lang="en-US" altLang="zh-CN">
                <a:solidFill>
                  <a:srgbClr val="FF0000"/>
                </a:solidFill>
              </a:rPr>
              <a:t>xml_mapper</a:t>
            </a:r>
            <a:r>
              <a:rPr lang="zh-CN" altLang="en-US">
                <a:solidFill>
                  <a:srgbClr val="FF0000"/>
                </a:solidFill>
              </a:rPr>
              <a:t>分支</a:t>
            </a:r>
            <a:endParaRPr lang="zh-CN" altLang="en-US">
              <a:solidFill>
                <a:srgbClr val="FF0000"/>
              </a:solidFill>
            </a:endParaRPr>
          </a:p>
        </p:txBody>
      </p:sp>
      <p:pic>
        <p:nvPicPr>
          <p:cNvPr id="3" name="图片 2"/>
          <p:cNvPicPr>
            <a:picLocks noChangeAspect="1"/>
          </p:cNvPicPr>
          <p:nvPr/>
        </p:nvPicPr>
        <p:blipFill>
          <a:blip r:embed="rId1"/>
          <a:stretch>
            <a:fillRect/>
          </a:stretch>
        </p:blipFill>
        <p:spPr>
          <a:xfrm>
            <a:off x="392430" y="1917700"/>
            <a:ext cx="4576445" cy="4197350"/>
          </a:xfrm>
          <a:prstGeom prst="rect">
            <a:avLst/>
          </a:prstGeom>
        </p:spPr>
      </p:pic>
      <p:pic>
        <p:nvPicPr>
          <p:cNvPr id="6" name="图片 5"/>
          <p:cNvPicPr>
            <a:picLocks noChangeAspect="1"/>
          </p:cNvPicPr>
          <p:nvPr/>
        </p:nvPicPr>
        <p:blipFill>
          <a:blip r:embed="rId2"/>
          <a:stretch>
            <a:fillRect/>
          </a:stretch>
        </p:blipFill>
        <p:spPr>
          <a:xfrm>
            <a:off x="5184775" y="2470785"/>
            <a:ext cx="6507480" cy="3644265"/>
          </a:xfrm>
          <a:prstGeom prst="rect">
            <a:avLst/>
          </a:prstGeom>
        </p:spPr>
      </p:pic>
      <p:sp>
        <p:nvSpPr>
          <p:cNvPr id="7" name="文本框 6"/>
          <p:cNvSpPr txBox="1"/>
          <p:nvPr/>
        </p:nvSpPr>
        <p:spPr>
          <a:xfrm>
            <a:off x="8312785" y="1968500"/>
            <a:ext cx="3700780" cy="368300"/>
          </a:xfrm>
          <a:prstGeom prst="rect">
            <a:avLst/>
          </a:prstGeom>
          <a:noFill/>
        </p:spPr>
        <p:txBody>
          <a:bodyPr wrap="none" rtlCol="0">
            <a:spAutoFit/>
          </a:bodyPr>
          <a:p>
            <a:r>
              <a:rPr lang="en-US" altLang="zh-CN"/>
              <a:t>mapper</a:t>
            </a:r>
            <a:r>
              <a:rPr lang="zh-CN" altLang="en-US"/>
              <a:t>接口方法中可以不添加注解</a:t>
            </a:r>
            <a:endParaRPr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517525" y="1120140"/>
            <a:ext cx="11426825" cy="506730"/>
          </a:xfrm>
          <a:prstGeom prst="rect">
            <a:avLst/>
          </a:prstGeom>
          <a:noFill/>
        </p:spPr>
        <p:txBody>
          <a:bodyPr wrap="square" rtlCol="0">
            <a:spAutoFit/>
          </a:bodyPr>
          <a:p>
            <a:pPr algn="l">
              <a:lnSpc>
                <a:spcPct val="150000"/>
              </a:lnSpc>
            </a:pPr>
            <a:r>
              <a:rPr lang="zh-CN" altLang="en-US">
                <a:sym typeface="+mn-ea"/>
              </a:rPr>
              <a:t>按照application.properties文件中的配置在</a:t>
            </a:r>
            <a:r>
              <a:rPr lang="en-US" altLang="zh-CN">
                <a:sym typeface="+mn-ea"/>
              </a:rPr>
              <a:t>resources/mappers</a:t>
            </a:r>
            <a:r>
              <a:rPr lang="zh-CN" altLang="en-US">
                <a:sym typeface="+mn-ea"/>
              </a:rPr>
              <a:t>下创建相应的</a:t>
            </a:r>
            <a:r>
              <a:rPr lang="en-US" altLang="zh-CN">
                <a:sym typeface="+mn-ea"/>
              </a:rPr>
              <a:t>xml</a:t>
            </a:r>
            <a:r>
              <a:rPr lang="zh-CN" altLang="en-US">
                <a:sym typeface="+mn-ea"/>
              </a:rPr>
              <a:t>文件</a:t>
            </a:r>
            <a:endParaRPr lang="zh-CN" altLang="en-US">
              <a:sym typeface="+mn-ea"/>
            </a:endParaRPr>
          </a:p>
        </p:txBody>
      </p:sp>
      <p:pic>
        <p:nvPicPr>
          <p:cNvPr id="5" name="图片 4"/>
          <p:cNvPicPr>
            <a:picLocks noChangeAspect="1"/>
          </p:cNvPicPr>
          <p:nvPr/>
        </p:nvPicPr>
        <p:blipFill>
          <a:blip r:embed="rId1"/>
          <a:stretch>
            <a:fillRect/>
          </a:stretch>
        </p:blipFill>
        <p:spPr>
          <a:xfrm>
            <a:off x="621030" y="1715770"/>
            <a:ext cx="10949305" cy="5029835"/>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p:nvPr/>
        </p:nvSpPr>
        <p:spPr>
          <a:xfrm>
            <a:off x="540071" y="1222836"/>
            <a:ext cx="10529960" cy="5400675"/>
          </a:xfrm>
          <a:prstGeom prst="rect">
            <a:avLst/>
          </a:prstGeom>
          <a:noFill/>
        </p:spPr>
        <p:txBody>
          <a:bodyPr wrap="square" rtlCol="0">
            <a:spAutoFit/>
          </a:bodyPr>
          <a:p>
            <a:pPr>
              <a:lnSpc>
                <a:spcPct val="150000"/>
              </a:lnSpc>
            </a:pPr>
            <a:r>
              <a:rPr lang="en-US" sz="2000" dirty="0">
                <a:latin typeface="+mn-ea"/>
                <a:ea typeface="+mn-ea"/>
              </a:rPr>
              <a:t>MyBatis</a:t>
            </a:r>
            <a:r>
              <a:rPr lang="zh-CN" altLang="en-US" sz="2000" dirty="0">
                <a:latin typeface="+mn-ea"/>
                <a:ea typeface="+mn-ea"/>
              </a:rPr>
              <a:t>使用流程总结如下：</a:t>
            </a:r>
            <a:endParaRPr lang="en-US" altLang="zh-CN" sz="2000" dirty="0">
              <a:latin typeface="+mn-ea"/>
              <a:ea typeface="+mn-ea"/>
            </a:endParaRPr>
          </a:p>
          <a:p>
            <a:pPr>
              <a:lnSpc>
                <a:spcPct val="150000"/>
              </a:lnSpc>
            </a:pPr>
            <a:r>
              <a:rPr lang="en-US" altLang="zh-CN" sz="2000" dirty="0">
                <a:latin typeface="+mn-ea"/>
                <a:ea typeface="+mn-ea"/>
              </a:rPr>
              <a:t>Step1</a:t>
            </a:r>
            <a:r>
              <a:rPr lang="zh-CN" altLang="en-US" sz="2000" dirty="0">
                <a:latin typeface="+mn-ea"/>
                <a:ea typeface="+mn-ea"/>
              </a:rPr>
              <a:t>：设置</a:t>
            </a:r>
            <a:r>
              <a:rPr lang="zh-CN" altLang="en-US" sz="2000" dirty="0">
                <a:solidFill>
                  <a:srgbClr val="FF0000"/>
                </a:solidFill>
                <a:latin typeface="+mn-ea"/>
                <a:ea typeface="+mn-ea"/>
              </a:rPr>
              <a:t>配置信息</a:t>
            </a:r>
            <a:r>
              <a:rPr lang="zh-CN" altLang="en-US" sz="2000" dirty="0">
                <a:latin typeface="+mn-ea"/>
                <a:ea typeface="+mn-ea"/>
              </a:rPr>
              <a:t>，重要的有：</a:t>
            </a:r>
            <a:endParaRPr lang="zh-CN" altLang="en-US" sz="2000" dirty="0">
              <a:latin typeface="+mn-ea"/>
              <a:ea typeface="+mn-ea"/>
            </a:endParaRPr>
          </a:p>
          <a:p>
            <a:pPr marL="342900" indent="-342900">
              <a:lnSpc>
                <a:spcPct val="150000"/>
              </a:lnSpc>
              <a:buFont typeface="Arial" panose="020B0604020202020204" pitchFamily="34" charset="0"/>
              <a:buChar char="•"/>
            </a:pPr>
            <a:r>
              <a:rPr lang="en-US" altLang="zh-CN" sz="1800" dirty="0">
                <a:latin typeface="+mn-ea"/>
                <a:ea typeface="+mn-ea"/>
              </a:rPr>
              <a:t>#指定Mybatis的Mapper文件</a:t>
            </a:r>
            <a:endParaRPr lang="en-US" altLang="zh-CN" sz="1800" dirty="0">
              <a:latin typeface="+mn-ea"/>
              <a:ea typeface="+mn-ea"/>
            </a:endParaRPr>
          </a:p>
          <a:p>
            <a:pPr marL="0" indent="0">
              <a:lnSpc>
                <a:spcPct val="150000"/>
              </a:lnSpc>
              <a:buFont typeface="Arial" panose="020B0604020202020204" pitchFamily="34" charset="0"/>
              <a:buNone/>
            </a:pPr>
            <a:r>
              <a:rPr lang="en-US" altLang="zh-CN" sz="1800" dirty="0">
                <a:latin typeface="+mn-ea"/>
                <a:ea typeface="+mn-ea"/>
              </a:rPr>
              <a:t>   mybatis.mapper-locations=classpath:mappers/*xml</a:t>
            </a:r>
            <a:endParaRPr lang="en-US" altLang="zh-CN" sz="1800" dirty="0">
              <a:latin typeface="+mn-ea"/>
              <a:ea typeface="+mn-ea"/>
            </a:endParaRPr>
          </a:p>
          <a:p>
            <a:pPr marL="342900" indent="-342900">
              <a:lnSpc>
                <a:spcPct val="150000"/>
              </a:lnSpc>
              <a:buFont typeface="Arial" panose="020B0604020202020204" pitchFamily="34" charset="0"/>
              <a:buChar char="•"/>
            </a:pPr>
            <a:r>
              <a:rPr lang="en-US" altLang="zh-CN" sz="1800" dirty="0">
                <a:latin typeface="+mn-ea"/>
                <a:ea typeface="+mn-ea"/>
              </a:rPr>
              <a:t>#指定Mybatis的实体目录</a:t>
            </a:r>
            <a:r>
              <a:rPr lang="zh-CN" altLang="en-US" sz="1800" dirty="0">
                <a:latin typeface="+mn-ea"/>
                <a:ea typeface="+mn-ea"/>
              </a:rPr>
              <a:t>，</a:t>
            </a:r>
            <a:r>
              <a:rPr lang="zh-CN" altLang="en-US" sz="1800" dirty="0">
                <a:solidFill>
                  <a:srgbClr val="FF0000"/>
                </a:solidFill>
                <a:latin typeface="+mn-ea"/>
                <a:ea typeface="+mn-ea"/>
              </a:rPr>
              <a:t>也可以不指定</a:t>
            </a:r>
            <a:r>
              <a:rPr lang="zh-CN" altLang="en-US" sz="1800" dirty="0">
                <a:latin typeface="+mn-ea"/>
                <a:ea typeface="+mn-ea"/>
              </a:rPr>
              <a:t>，只是在映射文件中使用实体类时就需要使用类的全名</a:t>
            </a:r>
            <a:endParaRPr lang="en-US" altLang="zh-CN" sz="1800" dirty="0">
              <a:latin typeface="+mn-ea"/>
              <a:ea typeface="+mn-ea"/>
            </a:endParaRPr>
          </a:p>
          <a:p>
            <a:pPr marL="0" indent="0">
              <a:lnSpc>
                <a:spcPct val="150000"/>
              </a:lnSpc>
              <a:buFont typeface="Arial" panose="020B0604020202020204" pitchFamily="34" charset="0"/>
              <a:buNone/>
            </a:pPr>
            <a:r>
              <a:rPr lang="en-US" altLang="zh-CN" sz="1800" dirty="0">
                <a:latin typeface="+mn-ea"/>
                <a:ea typeface="+mn-ea"/>
              </a:rPr>
              <a:t>   mybatis.type-aliases-package=cn.edu.bupt.mybatis.demo.todo.mybatis.entity</a:t>
            </a:r>
            <a:endParaRPr lang="en-US" altLang="zh-CN" sz="1800" dirty="0">
              <a:latin typeface="+mn-ea"/>
              <a:ea typeface="+mn-ea"/>
            </a:endParaRPr>
          </a:p>
          <a:p>
            <a:pPr marL="342900" indent="-342900">
              <a:lnSpc>
                <a:spcPct val="150000"/>
              </a:lnSpc>
              <a:buFont typeface="Arial" panose="020B0604020202020204" pitchFamily="34" charset="0"/>
              <a:buChar char="•"/>
            </a:pPr>
            <a:r>
              <a:rPr lang="en-US" altLang="zh-CN" sz="2000" dirty="0">
                <a:latin typeface="+mn-ea"/>
                <a:ea typeface="+mn-ea"/>
              </a:rPr>
              <a:t>#</a:t>
            </a:r>
            <a:r>
              <a:rPr lang="zh-CN" altLang="en-US" sz="2000" dirty="0">
                <a:latin typeface="+mn-ea"/>
                <a:ea typeface="+mn-ea"/>
              </a:rPr>
              <a:t>在项目主入口类上通过</a:t>
            </a:r>
            <a:r>
              <a:rPr lang="en-US" altLang="zh-CN" sz="2000" dirty="0">
                <a:solidFill>
                  <a:srgbClr val="FF0000"/>
                </a:solidFill>
                <a:latin typeface="+mn-ea"/>
                <a:ea typeface="+mn-ea"/>
                <a:sym typeface="+mn-ea"/>
              </a:rPr>
              <a:t>@MapperScan</a:t>
            </a:r>
            <a:r>
              <a:rPr lang="zh-CN" altLang="en-US" sz="2000" dirty="0">
                <a:latin typeface="+mn-ea"/>
                <a:ea typeface="+mn-ea"/>
                <a:sym typeface="+mn-ea"/>
              </a:rPr>
              <a:t>注解设置</a:t>
            </a:r>
            <a:r>
              <a:rPr lang="en-US" altLang="zh-CN" sz="2000" dirty="0">
                <a:latin typeface="+mn-ea"/>
                <a:ea typeface="+mn-ea"/>
                <a:sym typeface="+mn-ea"/>
              </a:rPr>
              <a:t>mapper</a:t>
            </a:r>
            <a:r>
              <a:rPr lang="zh-CN" altLang="en-US" sz="2000" dirty="0">
                <a:latin typeface="+mn-ea"/>
                <a:ea typeface="+mn-ea"/>
                <a:sym typeface="+mn-ea"/>
              </a:rPr>
              <a:t>接口所在的包</a:t>
            </a:r>
            <a:endParaRPr lang="en-US" altLang="zh-CN" sz="2000" dirty="0">
              <a:latin typeface="+mn-ea"/>
              <a:ea typeface="+mn-ea"/>
            </a:endParaRPr>
          </a:p>
          <a:p>
            <a:pPr marL="0" indent="0">
              <a:lnSpc>
                <a:spcPct val="150000"/>
              </a:lnSpc>
              <a:buFont typeface="Arial" panose="020B0604020202020204" pitchFamily="34" charset="0"/>
              <a:buNone/>
            </a:pPr>
            <a:r>
              <a:rPr lang="en-US" altLang="zh-CN" sz="1800" dirty="0">
                <a:latin typeface="+mn-ea"/>
                <a:ea typeface="+mn-ea"/>
              </a:rPr>
              <a:t>   @MapperScan("cn.edu.bupt.mybatis.demo.todo.mybatis.mapper")</a:t>
            </a:r>
            <a:endParaRPr lang="en-US" altLang="zh-CN" sz="2000" dirty="0">
              <a:latin typeface="+mn-ea"/>
              <a:ea typeface="+mn-ea"/>
            </a:endParaRPr>
          </a:p>
          <a:p>
            <a:pPr>
              <a:lnSpc>
                <a:spcPct val="150000"/>
              </a:lnSpc>
            </a:pPr>
            <a:endParaRPr lang="en-US" altLang="zh-CN" sz="2000" dirty="0">
              <a:latin typeface="+mn-ea"/>
              <a:ea typeface="+mn-ea"/>
            </a:endParaRPr>
          </a:p>
          <a:p>
            <a:pPr>
              <a:lnSpc>
                <a:spcPct val="150000"/>
              </a:lnSpc>
            </a:pPr>
            <a:r>
              <a:rPr lang="en-US" altLang="zh-CN" sz="2000" dirty="0">
                <a:latin typeface="+mn-ea"/>
                <a:ea typeface="+mn-ea"/>
              </a:rPr>
              <a:t>Step2</a:t>
            </a:r>
            <a:r>
              <a:rPr lang="zh-CN" altLang="en-US" sz="2000" dirty="0">
                <a:latin typeface="+mn-ea"/>
                <a:ea typeface="+mn-ea"/>
              </a:rPr>
              <a:t>：</a:t>
            </a:r>
            <a:r>
              <a:rPr lang="zh-CN" altLang="en-US" sz="2000" dirty="0">
                <a:solidFill>
                  <a:srgbClr val="FF0000"/>
                </a:solidFill>
                <a:latin typeface="+mn-ea"/>
                <a:ea typeface="+mn-ea"/>
              </a:rPr>
              <a:t>定义映射器接口，</a:t>
            </a:r>
            <a:r>
              <a:rPr lang="zh-CN" altLang="en-US" sz="2000" dirty="0">
                <a:solidFill>
                  <a:schemeClr val="tx1"/>
                </a:solidFill>
                <a:latin typeface="+mn-ea"/>
                <a:ea typeface="+mn-ea"/>
              </a:rPr>
              <a:t>通过注解或</a:t>
            </a:r>
            <a:r>
              <a:rPr lang="en-US" altLang="zh-CN" sz="2000" dirty="0">
                <a:solidFill>
                  <a:schemeClr val="tx1"/>
                </a:solidFill>
                <a:latin typeface="+mn-ea"/>
                <a:ea typeface="+mn-ea"/>
              </a:rPr>
              <a:t>xml</a:t>
            </a:r>
            <a:r>
              <a:rPr lang="zh-CN" altLang="en-US" sz="2000" dirty="0">
                <a:solidFill>
                  <a:schemeClr val="tx1"/>
                </a:solidFill>
                <a:latin typeface="+mn-ea"/>
                <a:ea typeface="+mn-ea"/>
              </a:rPr>
              <a:t>文件给出映射配置</a:t>
            </a: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r>
              <a:rPr lang="en-US" altLang="zh-CN" sz="2000" dirty="0">
                <a:latin typeface="+mn-ea"/>
                <a:cs typeface="Courier New" panose="02070309020205020404" pitchFamily="49" charset="0"/>
              </a:rPr>
              <a:t>Step3</a:t>
            </a:r>
            <a:r>
              <a:rPr lang="zh-CN" altLang="en-US" sz="2000" dirty="0">
                <a:latin typeface="+mn-ea"/>
                <a:cs typeface="Courier New" panose="02070309020205020404" pitchFamily="49" charset="0"/>
              </a:rPr>
              <a:t>：在需要的地方</a:t>
            </a:r>
            <a:r>
              <a:rPr lang="zh-CN" altLang="en-US" sz="2000" dirty="0">
                <a:solidFill>
                  <a:srgbClr val="FF0000"/>
                </a:solidFill>
                <a:latin typeface="+mn-ea"/>
                <a:cs typeface="Courier New" panose="02070309020205020404" pitchFamily="49" charset="0"/>
              </a:rPr>
              <a:t>注入</a:t>
            </a:r>
            <a:r>
              <a:rPr lang="zh-CN" altLang="en-US" sz="2000" dirty="0">
                <a:latin typeface="+mn-ea"/>
                <a:cs typeface="Courier New" panose="02070309020205020404" pitchFamily="49" charset="0"/>
              </a:rPr>
              <a:t>映射器</a:t>
            </a:r>
            <a:r>
              <a:rPr lang="en-US" altLang="zh-CN" sz="2000" dirty="0">
                <a:latin typeface="+mn-ea"/>
                <a:cs typeface="Courier New" panose="02070309020205020404" pitchFamily="49" charset="0"/>
              </a:rPr>
              <a:t>Bean</a:t>
            </a:r>
            <a:r>
              <a:rPr lang="zh-CN" altLang="en-US" sz="2000" dirty="0">
                <a:latin typeface="+mn-ea"/>
                <a:cs typeface="Courier New" panose="02070309020205020404" pitchFamily="49" charset="0"/>
              </a:rPr>
              <a:t>，框架会</a:t>
            </a:r>
            <a:r>
              <a:rPr lang="zh-CN" altLang="en-US" sz="2000" dirty="0">
                <a:solidFill>
                  <a:srgbClr val="FF0000"/>
                </a:solidFill>
                <a:latin typeface="+mn-ea"/>
                <a:cs typeface="Courier New" panose="02070309020205020404" pitchFamily="49" charset="0"/>
              </a:rPr>
              <a:t>自动创建接口的代理实例</a:t>
            </a:r>
            <a:endParaRPr lang="zh-CN" altLang="en-US" dirty="0">
              <a:solidFill>
                <a:srgbClr val="FF0000"/>
              </a:solidFill>
              <a:latin typeface="+mn-ea"/>
              <a:ea typeface="+mn-ea"/>
            </a:endParaRPr>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7.3.1 </a:t>
            </a:r>
            <a:r>
              <a:rPr lang="en-US" altLang="zh-CN" sz="2800" dirty="0" err="1">
                <a:latin typeface="微软雅黑" charset="0"/>
                <a:ea typeface="微软雅黑" charset="0"/>
                <a:cs typeface="微软雅黑" charset="0"/>
              </a:rPr>
              <a:t>MyBatis</a:t>
            </a:r>
            <a:r>
              <a:rPr lang="zh-CN" altLang="en-US" sz="2800" dirty="0" err="1">
                <a:latin typeface="微软雅黑" charset="0"/>
                <a:ea typeface="微软雅黑" charset="0"/>
                <a:cs typeface="微软雅黑" charset="0"/>
              </a:rPr>
              <a:t>入门示例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4" name="文本框 3"/>
          <p:cNvSpPr txBox="1"/>
          <p:nvPr/>
        </p:nvSpPr>
        <p:spPr>
          <a:xfrm>
            <a:off x="447040" y="1250950"/>
            <a:ext cx="10932795" cy="5169535"/>
          </a:xfrm>
          <a:prstGeom prst="rect">
            <a:avLst/>
          </a:prstGeom>
          <a:noFill/>
        </p:spPr>
        <p:txBody>
          <a:bodyPr wrap="square" rtlCol="0" anchor="t">
            <a:spAutoFit/>
          </a:bodyPr>
          <a:p>
            <a:pPr>
              <a:lnSpc>
                <a:spcPct val="150000"/>
              </a:lnSpc>
            </a:pPr>
            <a:r>
              <a:rPr lang="zh-CN" altLang="en-US" sz="2000"/>
              <a:t>MyBatis 的真正强大在于它的</a:t>
            </a:r>
            <a:r>
              <a:rPr lang="zh-CN" altLang="en-US" sz="2000">
                <a:solidFill>
                  <a:srgbClr val="FF0000"/>
                </a:solidFill>
              </a:rPr>
              <a:t>语句映射</a:t>
            </a:r>
            <a:r>
              <a:rPr lang="zh-CN" altLang="en-US" sz="2000"/>
              <a:t>，这是它的魔力所在。MyBatis 致力于减少使用成本，让用户能更专注于 SQL 代码。</a:t>
            </a:r>
            <a:endParaRPr lang="zh-CN" altLang="en-US" sz="2000"/>
          </a:p>
          <a:p>
            <a:pPr>
              <a:lnSpc>
                <a:spcPct val="150000"/>
              </a:lnSpc>
            </a:pPr>
            <a:r>
              <a:rPr lang="zh-CN" altLang="en-US" sz="2000"/>
              <a:t>SQL 映射文件只有很少的几个顶级元素（按照应被定义的顺序列出）：</a:t>
            </a:r>
            <a:endParaRPr lang="zh-CN" altLang="en-US" sz="2000"/>
          </a:p>
          <a:p>
            <a:pPr marL="342900" indent="-342900">
              <a:lnSpc>
                <a:spcPct val="150000"/>
              </a:lnSpc>
              <a:buFont typeface="Arial" panose="020B0604020202020204" pitchFamily="34" charset="0"/>
              <a:buChar char="•"/>
            </a:pPr>
            <a:r>
              <a:rPr lang="zh-CN" altLang="en-US" sz="2000">
                <a:solidFill>
                  <a:srgbClr val="FF0000"/>
                </a:solidFill>
              </a:rPr>
              <a:t>cache </a:t>
            </a:r>
            <a:r>
              <a:rPr lang="zh-CN" altLang="en-US" sz="2000"/>
              <a:t>– 该命名空间的缓存配置。</a:t>
            </a:r>
            <a:endParaRPr lang="zh-CN" altLang="en-US" sz="2000"/>
          </a:p>
          <a:p>
            <a:pPr marL="342900" indent="-342900">
              <a:lnSpc>
                <a:spcPct val="150000"/>
              </a:lnSpc>
              <a:buFont typeface="Arial" panose="020B0604020202020204" pitchFamily="34" charset="0"/>
              <a:buChar char="•"/>
            </a:pPr>
            <a:r>
              <a:rPr lang="zh-CN" altLang="en-US" sz="2000">
                <a:solidFill>
                  <a:srgbClr val="FF0000"/>
                </a:solidFill>
              </a:rPr>
              <a:t>cache-ref</a:t>
            </a:r>
            <a:r>
              <a:rPr lang="zh-CN" altLang="en-US" sz="2000"/>
              <a:t> – 引用其它命名空间的缓存配置。</a:t>
            </a:r>
            <a:endParaRPr lang="zh-CN" altLang="en-US" sz="2000"/>
          </a:p>
          <a:p>
            <a:pPr marL="342900" indent="-342900">
              <a:lnSpc>
                <a:spcPct val="150000"/>
              </a:lnSpc>
              <a:buFont typeface="Arial" panose="020B0604020202020204" pitchFamily="34" charset="0"/>
              <a:buChar char="•"/>
            </a:pPr>
            <a:r>
              <a:rPr lang="zh-CN" altLang="en-US" sz="2000">
                <a:solidFill>
                  <a:srgbClr val="FF0000"/>
                </a:solidFill>
              </a:rPr>
              <a:t>resultMap </a:t>
            </a:r>
            <a:r>
              <a:rPr lang="zh-CN" altLang="en-US" sz="2000"/>
              <a:t>– 描述如何从数据库结果集中加载对象，是最复杂也是最强大的元素。</a:t>
            </a:r>
            <a:endParaRPr lang="zh-CN" altLang="en-US" sz="2000"/>
          </a:p>
          <a:p>
            <a:pPr marL="342900" indent="-342900">
              <a:lnSpc>
                <a:spcPct val="150000"/>
              </a:lnSpc>
              <a:buFont typeface="Arial" panose="020B0604020202020204" pitchFamily="34" charset="0"/>
              <a:buChar char="•"/>
            </a:pPr>
            <a:r>
              <a:rPr lang="zh-CN" altLang="en-US" sz="2000">
                <a:solidFill>
                  <a:srgbClr val="FF0000"/>
                </a:solidFill>
              </a:rPr>
              <a:t>sql </a:t>
            </a:r>
            <a:r>
              <a:rPr lang="zh-CN" altLang="en-US" sz="2000"/>
              <a:t>– 可被其它语句引用的可重用语句块。</a:t>
            </a:r>
            <a:endParaRPr lang="zh-CN" altLang="en-US" sz="2000"/>
          </a:p>
          <a:p>
            <a:pPr marL="342900" indent="-342900">
              <a:lnSpc>
                <a:spcPct val="150000"/>
              </a:lnSpc>
              <a:buFont typeface="Arial" panose="020B0604020202020204" pitchFamily="34" charset="0"/>
              <a:buChar char="•"/>
            </a:pPr>
            <a:r>
              <a:rPr lang="zh-CN" altLang="en-US" sz="2000">
                <a:solidFill>
                  <a:srgbClr val="FF0000"/>
                </a:solidFill>
              </a:rPr>
              <a:t>insert </a:t>
            </a:r>
            <a:r>
              <a:rPr lang="zh-CN" altLang="en-US" sz="2000"/>
              <a:t>– 映射插入语句。</a:t>
            </a:r>
            <a:endParaRPr lang="zh-CN" altLang="en-US" sz="2000"/>
          </a:p>
          <a:p>
            <a:pPr marL="342900" indent="-342900">
              <a:lnSpc>
                <a:spcPct val="150000"/>
              </a:lnSpc>
              <a:buFont typeface="Arial" panose="020B0604020202020204" pitchFamily="34" charset="0"/>
              <a:buChar char="•"/>
            </a:pPr>
            <a:r>
              <a:rPr lang="zh-CN" altLang="en-US" sz="2000">
                <a:solidFill>
                  <a:srgbClr val="FF0000"/>
                </a:solidFill>
              </a:rPr>
              <a:t>update </a:t>
            </a:r>
            <a:r>
              <a:rPr lang="zh-CN" altLang="en-US" sz="2000"/>
              <a:t>– 映射更新语句。</a:t>
            </a:r>
            <a:endParaRPr lang="zh-CN" altLang="en-US" sz="2000"/>
          </a:p>
          <a:p>
            <a:pPr marL="342900" indent="-342900">
              <a:lnSpc>
                <a:spcPct val="150000"/>
              </a:lnSpc>
              <a:buFont typeface="Arial" panose="020B0604020202020204" pitchFamily="34" charset="0"/>
              <a:buChar char="•"/>
            </a:pPr>
            <a:r>
              <a:rPr lang="zh-CN" altLang="en-US" sz="2000">
                <a:solidFill>
                  <a:srgbClr val="FF0000"/>
                </a:solidFill>
              </a:rPr>
              <a:t>delete </a:t>
            </a:r>
            <a:r>
              <a:rPr lang="zh-CN" altLang="en-US" sz="2000"/>
              <a:t>– 映射删除语句。</a:t>
            </a:r>
            <a:endParaRPr lang="zh-CN" altLang="en-US" sz="2000"/>
          </a:p>
          <a:p>
            <a:pPr marL="342900" indent="-342900">
              <a:lnSpc>
                <a:spcPct val="150000"/>
              </a:lnSpc>
              <a:buFont typeface="Arial" panose="020B0604020202020204" pitchFamily="34" charset="0"/>
              <a:buChar char="•"/>
            </a:pPr>
            <a:r>
              <a:rPr lang="en-US" altLang="zh-CN" sz="2000">
                <a:solidFill>
                  <a:srgbClr val="FF0000"/>
                </a:solidFill>
              </a:rPr>
              <a:t>select</a:t>
            </a:r>
            <a:r>
              <a:rPr lang="en-US" altLang="zh-CN" sz="2000"/>
              <a:t>-</a:t>
            </a:r>
            <a:r>
              <a:rPr lang="zh-CN" altLang="en-US" sz="2000"/>
              <a:t>映射查询</a:t>
            </a:r>
            <a:r>
              <a:rPr lang="zh-CN" altLang="en-US" sz="2000"/>
              <a:t>语句。</a:t>
            </a:r>
            <a:endParaRPr lang="zh-CN" altLang="en-US" sz="2000"/>
          </a:p>
        </p:txBody>
      </p:sp>
      <p:sp>
        <p:nvSpPr>
          <p:cNvPr id="2" name="文本框 1"/>
          <p:cNvSpPr txBox="1"/>
          <p:nvPr/>
        </p:nvSpPr>
        <p:spPr>
          <a:xfrm>
            <a:off x="5525770" y="6244590"/>
            <a:ext cx="5854065" cy="368300"/>
          </a:xfrm>
          <a:prstGeom prst="rect">
            <a:avLst/>
          </a:prstGeom>
          <a:noFill/>
        </p:spPr>
        <p:txBody>
          <a:bodyPr wrap="square" rtlCol="0" anchor="t">
            <a:spAutoFit/>
          </a:bodyPr>
          <a:p>
            <a:r>
              <a:rPr lang="zh-CN" altLang="en-US">
                <a:hlinkClick r:id="rId1" tooltip="" action="ppaction://hlinkfile"/>
              </a:rPr>
              <a:t>https://mybatis.org/mybatis-3/zh/sqlmap-xml.html</a:t>
            </a:r>
            <a:endParaRPr lang="zh-CN" altLang="en-US"/>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r>
              <a:rPr lang="en-US" altLang="zh-CN" sz="2800" dirty="0">
                <a:latin typeface="微软雅黑" charset="0"/>
                <a:ea typeface="微软雅黑" charset="0"/>
                <a:cs typeface="微软雅黑" charset="0"/>
              </a:rPr>
              <a:t>--</a:t>
            </a:r>
            <a:r>
              <a:rPr lang="en-US" altLang="zh-CN" sz="2800" dirty="0">
                <a:solidFill>
                  <a:srgbClr val="FF0000"/>
                </a:solidFill>
                <a:latin typeface="微软雅黑" charset="0"/>
                <a:ea typeface="微软雅黑" charset="0"/>
                <a:cs typeface="微软雅黑" charset="0"/>
              </a:rPr>
              <a:t>SELECT</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428626" y="1232685"/>
            <a:ext cx="11444287" cy="4093428"/>
          </a:xfrm>
          <a:prstGeom prst="rect">
            <a:avLst/>
          </a:prstGeom>
          <a:noFill/>
        </p:spPr>
        <p:txBody>
          <a:bodyPr wrap="square" rtlCol="0">
            <a:spAutoFit/>
          </a:bodyPr>
          <a:lstStyle/>
          <a:p>
            <a:pPr>
              <a:lnSpc>
                <a:spcPct val="150000"/>
              </a:lnSpc>
            </a:pPr>
            <a:r>
              <a:rPr lang="zh-CN" altLang="en-US" sz="2000" dirty="0"/>
              <a:t>映射查询语句</a:t>
            </a:r>
            <a:r>
              <a:rPr lang="en-US" altLang="zh-CN" sz="2000" b="1" dirty="0"/>
              <a:t>Select</a:t>
            </a:r>
            <a:endParaRPr lang="en-US" altLang="zh-CN" sz="2000" b="1"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这个语句名为 </a:t>
            </a:r>
            <a:r>
              <a:rPr lang="en-US" altLang="zh-CN" sz="2000" dirty="0" err="1"/>
              <a:t>selectPerson</a:t>
            </a:r>
            <a:r>
              <a:rPr lang="zh-CN" altLang="en-US" sz="2000" dirty="0"/>
              <a:t>，接受一个 </a:t>
            </a:r>
            <a:r>
              <a:rPr lang="en-US" altLang="zh-CN" sz="2000" dirty="0" err="1"/>
              <a:t>int</a:t>
            </a:r>
            <a:r>
              <a:rPr lang="zh-CN" altLang="en-US" sz="2000" dirty="0"/>
              <a:t>（或 </a:t>
            </a:r>
            <a:r>
              <a:rPr lang="en-US" altLang="zh-CN" sz="2000" dirty="0"/>
              <a:t>Integer</a:t>
            </a:r>
            <a:r>
              <a:rPr lang="zh-CN" altLang="en-US" sz="2000" dirty="0"/>
              <a:t>）类型的参数，并返回一个 </a:t>
            </a:r>
            <a:r>
              <a:rPr lang="en-US" altLang="zh-CN" sz="2000" dirty="0" err="1"/>
              <a:t>HashMap</a:t>
            </a:r>
            <a:r>
              <a:rPr lang="en-US" altLang="zh-CN" sz="2000" dirty="0"/>
              <a:t> </a:t>
            </a:r>
            <a:r>
              <a:rPr lang="zh-CN" altLang="en-US" sz="2000" dirty="0"/>
              <a:t>类型的对象，其中的键是列名，值便是结果行中的对应值。</a:t>
            </a:r>
            <a:endParaRPr lang="en-US" altLang="zh-CN" sz="2000" dirty="0"/>
          </a:p>
          <a:p>
            <a:pPr>
              <a:lnSpc>
                <a:spcPct val="150000"/>
              </a:lnSpc>
            </a:pPr>
            <a:r>
              <a:rPr lang="en-US" altLang="zh-CN" sz="2000" dirty="0"/>
              <a:t>Select</a:t>
            </a:r>
            <a:r>
              <a:rPr lang="zh-CN" altLang="en-US" sz="2000" dirty="0"/>
              <a:t>支持很多属性来配置细节</a:t>
            </a:r>
            <a:endParaRPr lang="en-US" altLang="zh-CN" sz="2000" dirty="0"/>
          </a:p>
          <a:p>
            <a:pPr>
              <a:lnSpc>
                <a:spcPct val="150000"/>
              </a:lnSpc>
            </a:pPr>
            <a:endParaRPr lang="en-US" altLang="zh-CN" sz="2000" dirty="0"/>
          </a:p>
          <a:p>
            <a:endParaRPr lang="zh-CN" altLang="en-US" sz="2000" dirty="0"/>
          </a:p>
        </p:txBody>
      </p:sp>
      <p:sp>
        <p:nvSpPr>
          <p:cNvPr id="8" name="Rectangle 2"/>
          <p:cNvSpPr>
            <a:spLocks noChangeArrowheads="1"/>
          </p:cNvSpPr>
          <p:nvPr/>
        </p:nvSpPr>
        <p:spPr bwMode="auto">
          <a:xfrm>
            <a:off x="988604" y="4716676"/>
            <a:ext cx="10884309" cy="157858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000088"/>
                </a:solidFill>
                <a:effectLst/>
                <a:latin typeface="Arial Unicode MS" panose="020B0604020202020204" pitchFamily="34" charset="-122"/>
                <a:ea typeface="Monaco"/>
              </a:rPr>
              <a:t>&lt;select</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id</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lang="en-US" altLang="zh-CN" dirty="0">
                <a:solidFill>
                  <a:srgbClr val="008800"/>
                </a:solidFill>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select</a:t>
            </a:r>
            <a:r>
              <a:rPr kumimoji="0" lang="en-GB" altLang="zh-CN" b="0" i="0" u="none" strike="noStrike" cap="none" normalizeH="0" baseline="0" dirty="0">
                <a:ln>
                  <a:noFill/>
                </a:ln>
                <a:solidFill>
                  <a:srgbClr val="008800"/>
                </a:solidFill>
                <a:effectLst/>
                <a:latin typeface="Arial Unicode MS" panose="020B0604020202020204" pitchFamily="34" charset="-122"/>
                <a:ea typeface="Monaco"/>
              </a:rPr>
              <a:t>p</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erson</a:t>
            </a:r>
            <a:r>
              <a:rPr kumimoji="0" lang="en-US" altLang="zh-CN" b="0" i="0" u="none" strike="noStrike" cap="none" normalizeH="0" baseline="0" dirty="0">
                <a:ln>
                  <a:noFill/>
                </a:ln>
                <a:solidFill>
                  <a:srgbClr val="0088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parameterType</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kumimoji="0" lang="en-US" altLang="zh-CN" b="0" i="0" u="none" strike="noStrike" cap="none" normalizeH="0" baseline="0" dirty="0">
                <a:ln>
                  <a:noFill/>
                </a:ln>
                <a:solidFill>
                  <a:srgbClr val="0088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int</a:t>
            </a:r>
            <a:r>
              <a:rPr kumimoji="0" lang="en-US" altLang="zh-CN" b="0" i="0" u="none" strike="noStrike" cap="none" normalizeH="0" baseline="0" dirty="0">
                <a:ln>
                  <a:noFill/>
                </a:ln>
                <a:solidFill>
                  <a:srgbClr val="0088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en-US"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resultType</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"hashmap"</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resultMap</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"personResultMap"</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flushCache</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"false"</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useCache</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"true"</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timeout</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"10"</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fetchSize</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"256"</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statementType</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"PREPARED"</a:t>
            </a:r>
            <a:r>
              <a:rPr kumimoji="0" lang="zh-CN" altLang="zh-CN" b="0" i="0" u="none" strike="noStrike" cap="none" normalizeH="0" baseline="0" dirty="0">
                <a:ln>
                  <a:noFill/>
                </a:ln>
                <a:solidFill>
                  <a:srgbClr val="000000"/>
                </a:solidFill>
                <a:effectLst/>
                <a:latin typeface="Arial Unicode MS" panose="020B0604020202020204" pitchFamily="34" charset="-122"/>
                <a:ea typeface="Monaco"/>
              </a:rPr>
              <a:t> </a:t>
            </a:r>
            <a:r>
              <a:rPr kumimoji="0" lang="zh-CN" altLang="zh-CN" b="0" i="0" u="none" strike="noStrike" cap="none" normalizeH="0" baseline="0" dirty="0">
                <a:ln>
                  <a:noFill/>
                </a:ln>
                <a:solidFill>
                  <a:srgbClr val="660066"/>
                </a:solidFill>
                <a:effectLst/>
                <a:latin typeface="Arial Unicode MS" panose="020B0604020202020204" pitchFamily="34" charset="-122"/>
                <a:ea typeface="Monaco"/>
              </a:rPr>
              <a:t>resultSetType</a:t>
            </a:r>
            <a:r>
              <a:rPr kumimoji="0" lang="zh-CN" altLang="zh-CN" b="0" i="0" u="none" strike="noStrike" cap="none" normalizeH="0" baseline="0" dirty="0">
                <a:ln>
                  <a:noFill/>
                </a:ln>
                <a:solidFill>
                  <a:srgbClr val="666600"/>
                </a:solidFill>
                <a:effectLst/>
                <a:latin typeface="Arial Unicode MS" panose="020B0604020202020204" pitchFamily="34" charset="-122"/>
                <a:ea typeface="Monaco"/>
              </a:rPr>
              <a:t>=</a:t>
            </a:r>
            <a:r>
              <a:rPr kumimoji="0" lang="zh-CN" altLang="zh-CN" b="0" i="0" u="none" strike="noStrike" cap="none" normalizeH="0" baseline="0" dirty="0">
                <a:ln>
                  <a:noFill/>
                </a:ln>
                <a:solidFill>
                  <a:srgbClr val="008800"/>
                </a:solidFill>
                <a:effectLst/>
                <a:latin typeface="Arial Unicode MS" panose="020B0604020202020204" pitchFamily="34" charset="-122"/>
                <a:ea typeface="Monaco"/>
              </a:rPr>
              <a:t>"FORWARD_ONLY"</a:t>
            </a:r>
            <a:r>
              <a:rPr kumimoji="0" lang="zh-CN" altLang="zh-CN" b="0" i="0" u="none" strike="noStrike" cap="none" normalizeH="0" baseline="0" dirty="0">
                <a:ln>
                  <a:noFill/>
                </a:ln>
                <a:solidFill>
                  <a:srgbClr val="000088"/>
                </a:solidFill>
                <a:effectLst/>
                <a:latin typeface="Arial Unicode MS" panose="020B0604020202020204" pitchFamily="34" charset="-122"/>
                <a:ea typeface="Monaco"/>
              </a:rPr>
              <a:t>&gt;</a:t>
            </a:r>
            <a:r>
              <a:rPr kumimoji="0" lang="zh-CN" altLang="zh-CN" sz="2800" b="0" i="0" u="none" strike="noStrike" cap="none" normalizeH="0" baseline="0" dirty="0">
                <a:ln>
                  <a:noFill/>
                </a:ln>
                <a:solidFill>
                  <a:schemeClr val="tx1"/>
                </a:solidFill>
                <a:effectLst/>
              </a:rPr>
              <a:t> </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238362" y="1901277"/>
            <a:ext cx="9409698" cy="983476"/>
          </a:xfrm>
          <a:prstGeom prst="rect">
            <a:avLst/>
          </a:prstGeom>
        </p:spPr>
      </p:pic>
      <p:cxnSp>
        <p:nvCxnSpPr>
          <p:cNvPr id="4" name="直接箭头连接符 3"/>
          <p:cNvCxnSpPr/>
          <p:nvPr/>
        </p:nvCxnSpPr>
        <p:spPr>
          <a:xfrm flipV="1">
            <a:off x="6762750" y="4215130"/>
            <a:ext cx="1482090" cy="501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flipV="1">
            <a:off x="8632825" y="4226560"/>
            <a:ext cx="273685" cy="5359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687945" y="3838575"/>
            <a:ext cx="2011680" cy="368300"/>
          </a:xfrm>
          <a:prstGeom prst="rect">
            <a:avLst/>
          </a:prstGeom>
          <a:noFill/>
        </p:spPr>
        <p:txBody>
          <a:bodyPr wrap="none" rtlCol="0">
            <a:spAutoFit/>
          </a:bodyPr>
          <a:p>
            <a:r>
              <a:rPr lang="zh-CN" altLang="en-US"/>
              <a:t>两者不能同时使用</a:t>
            </a:r>
            <a:endParaRPr lang="zh-CN" altLang="en-US"/>
          </a:p>
        </p:txBody>
      </p:sp>
      <p:sp>
        <p:nvSpPr>
          <p:cNvPr id="7" name="文本框 6"/>
          <p:cNvSpPr txBox="1"/>
          <p:nvPr/>
        </p:nvSpPr>
        <p:spPr>
          <a:xfrm>
            <a:off x="5525770" y="6244590"/>
            <a:ext cx="5854065" cy="368300"/>
          </a:xfrm>
          <a:prstGeom prst="rect">
            <a:avLst/>
          </a:prstGeom>
          <a:noFill/>
        </p:spPr>
        <p:txBody>
          <a:bodyPr wrap="square" rtlCol="0" anchor="t">
            <a:spAutoFit/>
          </a:bodyPr>
          <a:p>
            <a:r>
              <a:rPr lang="zh-CN" altLang="en-US">
                <a:hlinkClick r:id="rId2" action="ppaction://hlinkfile"/>
              </a:rPr>
              <a:t>https://mybatis.org/mybatis-3/zh/sqlmap-xml.html</a:t>
            </a:r>
            <a:endParaRPr lang="zh-CN" altLang="en-US"/>
          </a:p>
        </p:txBody>
      </p:sp>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r>
              <a:rPr lang="en-US" altLang="zh-CN" sz="2800" dirty="0">
                <a:latin typeface="微软雅黑" charset="0"/>
                <a:ea typeface="微软雅黑" charset="0"/>
                <a:cs typeface="微软雅黑" charset="0"/>
              </a:rPr>
              <a:t>--</a:t>
            </a:r>
            <a:r>
              <a:rPr lang="zh-CN" altLang="en-US" sz="2800" dirty="0">
                <a:solidFill>
                  <a:srgbClr val="FF0000"/>
                </a:solidFill>
                <a:latin typeface="微软雅黑" charset="0"/>
                <a:ea typeface="微软雅黑" charset="0"/>
                <a:cs typeface="微软雅黑" charset="0"/>
              </a:rPr>
              <a:t>属性配置</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graphicFrame>
        <p:nvGraphicFramePr>
          <p:cNvPr id="3" name="表格 2"/>
          <p:cNvGraphicFramePr>
            <a:graphicFrameLocks noGrp="1"/>
          </p:cNvGraphicFramePr>
          <p:nvPr>
            <p:custDataLst>
              <p:tags r:id="rId1"/>
            </p:custDataLst>
          </p:nvPr>
        </p:nvGraphicFramePr>
        <p:xfrm>
          <a:off x="428625" y="1271588"/>
          <a:ext cx="11595101" cy="5300664"/>
        </p:xfrm>
        <a:graphic>
          <a:graphicData uri="http://schemas.openxmlformats.org/drawingml/2006/table">
            <a:tbl>
              <a:tblPr/>
              <a:tblGrid>
                <a:gridCol w="1671637"/>
                <a:gridCol w="9923464"/>
              </a:tblGrid>
              <a:tr h="441722">
                <a:tc>
                  <a:txBody>
                    <a:bodyPr/>
                    <a:lstStyle/>
                    <a:p>
                      <a:pPr algn="ctr" fontAlgn="t"/>
                      <a:r>
                        <a:rPr lang="en-US" sz="1800" dirty="0">
                          <a:solidFill>
                            <a:srgbClr val="FF0000"/>
                          </a:solidFill>
                          <a:effectLst/>
                          <a:latin typeface="+mn-ea"/>
                          <a:ea typeface="+mn-ea"/>
                        </a:rPr>
                        <a:t>id</a:t>
                      </a:r>
                      <a:endParaRPr lang="en-US" sz="1800" dirty="0">
                        <a:solidFill>
                          <a:srgbClr val="FF0000"/>
                        </a:solidFill>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lnSpc>
                          <a:spcPct val="150000"/>
                        </a:lnSpc>
                      </a:pPr>
                      <a:r>
                        <a:rPr lang="zh-CN" altLang="en-US" sz="1800">
                          <a:effectLst/>
                          <a:latin typeface="+mn-ea"/>
                          <a:ea typeface="+mn-ea"/>
                        </a:rPr>
                        <a:t>在命名空间中</a:t>
                      </a:r>
                      <a:r>
                        <a:rPr lang="zh-CN" altLang="en-US" sz="1800">
                          <a:solidFill>
                            <a:srgbClr val="FF0000"/>
                          </a:solidFill>
                          <a:effectLst/>
                          <a:latin typeface="+mn-ea"/>
                          <a:ea typeface="+mn-ea"/>
                        </a:rPr>
                        <a:t>唯一的标识符</a:t>
                      </a:r>
                      <a:r>
                        <a:rPr lang="zh-CN" altLang="en-US" sz="1800">
                          <a:effectLst/>
                          <a:latin typeface="+mn-ea"/>
                          <a:ea typeface="+mn-ea"/>
                        </a:rPr>
                        <a:t>，可以被用来引用这条语句。</a:t>
                      </a:r>
                      <a:endParaRPr lang="zh-CN" altLang="en-US" sz="180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883444">
                <a:tc>
                  <a:txBody>
                    <a:bodyPr/>
                    <a:lstStyle/>
                    <a:p>
                      <a:pPr algn="ctr" fontAlgn="t"/>
                      <a:r>
                        <a:rPr lang="en-US" sz="1800" dirty="0" err="1">
                          <a:solidFill>
                            <a:srgbClr val="FF0000"/>
                          </a:solidFill>
                          <a:effectLst/>
                          <a:latin typeface="+mn-ea"/>
                          <a:ea typeface="+mn-ea"/>
                        </a:rPr>
                        <a:t>parameterType</a:t>
                      </a:r>
                      <a:endParaRPr lang="en-US" sz="1800" dirty="0">
                        <a:solidFill>
                          <a:srgbClr val="FF0000"/>
                        </a:solidFill>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zh-CN" altLang="en-US" sz="1800" dirty="0">
                          <a:effectLst/>
                          <a:latin typeface="+mn-ea"/>
                          <a:ea typeface="+mn-ea"/>
                        </a:rPr>
                        <a:t>传入参数的</a:t>
                      </a:r>
                      <a:r>
                        <a:rPr lang="zh-CN" altLang="en-US" sz="1800" dirty="0">
                          <a:solidFill>
                            <a:srgbClr val="FF0000"/>
                          </a:solidFill>
                          <a:effectLst/>
                          <a:latin typeface="+mn-ea"/>
                          <a:ea typeface="+mn-ea"/>
                        </a:rPr>
                        <a:t>类全限定名或别名</a:t>
                      </a:r>
                      <a:r>
                        <a:rPr lang="zh-CN" altLang="en-US" sz="1800" dirty="0">
                          <a:effectLst/>
                          <a:latin typeface="+mn-ea"/>
                          <a:ea typeface="+mn-ea"/>
                        </a:rPr>
                        <a:t>。这个属性是</a:t>
                      </a:r>
                      <a:r>
                        <a:rPr lang="zh-CN" altLang="en-US" sz="1800" dirty="0">
                          <a:solidFill>
                            <a:srgbClr val="FF0000"/>
                          </a:solidFill>
                          <a:effectLst/>
                          <a:latin typeface="+mn-ea"/>
                          <a:ea typeface="+mn-ea"/>
                        </a:rPr>
                        <a:t>可选</a:t>
                      </a:r>
                      <a:r>
                        <a:rPr lang="zh-CN" altLang="en-US" sz="1800" dirty="0">
                          <a:effectLst/>
                          <a:latin typeface="+mn-ea"/>
                          <a:ea typeface="+mn-ea"/>
                        </a:rPr>
                        <a:t>的，因为 </a:t>
                      </a:r>
                      <a:r>
                        <a:rPr lang="en-US" altLang="zh-CN" sz="1800" dirty="0">
                          <a:effectLst/>
                          <a:latin typeface="+mn-ea"/>
                          <a:ea typeface="+mn-ea"/>
                        </a:rPr>
                        <a:t>MyBatis </a:t>
                      </a:r>
                      <a:r>
                        <a:rPr lang="zh-CN" altLang="en-US" sz="1800" dirty="0">
                          <a:solidFill>
                            <a:srgbClr val="FF0000"/>
                          </a:solidFill>
                          <a:effectLst/>
                          <a:latin typeface="+mn-ea"/>
                          <a:ea typeface="+mn-ea"/>
                        </a:rPr>
                        <a:t>可以通过类型处理器</a:t>
                      </a:r>
                      <a:r>
                        <a:rPr lang="zh-CN" altLang="en-US" sz="1800" dirty="0">
                          <a:effectLst/>
                          <a:latin typeface="+mn-ea"/>
                          <a:ea typeface="+mn-ea"/>
                        </a:rPr>
                        <a:t>（</a:t>
                      </a:r>
                      <a:r>
                        <a:rPr lang="en-US" altLang="zh-CN" sz="1800" dirty="0" err="1">
                          <a:effectLst/>
                          <a:latin typeface="+mn-ea"/>
                          <a:ea typeface="+mn-ea"/>
                        </a:rPr>
                        <a:t>TypeHandler</a:t>
                      </a:r>
                      <a:r>
                        <a:rPr lang="zh-CN" altLang="en-US" sz="1800" dirty="0">
                          <a:effectLst/>
                          <a:latin typeface="+mn-ea"/>
                          <a:ea typeface="+mn-ea"/>
                        </a:rPr>
                        <a:t>）</a:t>
                      </a:r>
                      <a:r>
                        <a:rPr lang="zh-CN" altLang="en-US" sz="1800" dirty="0">
                          <a:solidFill>
                            <a:srgbClr val="FF0000"/>
                          </a:solidFill>
                          <a:effectLst/>
                          <a:latin typeface="+mn-ea"/>
                          <a:ea typeface="+mn-ea"/>
                        </a:rPr>
                        <a:t>推断</a:t>
                      </a:r>
                      <a:r>
                        <a:rPr lang="zh-CN" altLang="en-US" sz="1800" dirty="0">
                          <a:effectLst/>
                          <a:latin typeface="+mn-ea"/>
                          <a:ea typeface="+mn-ea"/>
                        </a:rPr>
                        <a:t>出具体传入语句的参数。</a:t>
                      </a:r>
                      <a:endParaRPr lang="zh-CN" altLang="en-US" sz="1800" dirty="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883444">
                <a:tc>
                  <a:txBody>
                    <a:bodyPr/>
                    <a:lstStyle/>
                    <a:p>
                      <a:pPr algn="ctr" fontAlgn="t"/>
                      <a:r>
                        <a:rPr lang="en-US" sz="1800" dirty="0" err="1">
                          <a:solidFill>
                            <a:srgbClr val="FF0000"/>
                          </a:solidFill>
                          <a:effectLst/>
                          <a:latin typeface="+mn-ea"/>
                          <a:ea typeface="+mn-ea"/>
                        </a:rPr>
                        <a:t>resultType</a:t>
                      </a:r>
                      <a:endParaRPr lang="en-US" sz="1800" dirty="0">
                        <a:solidFill>
                          <a:srgbClr val="FF0000"/>
                        </a:solidFill>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zh-CN" altLang="en-US" sz="1800" dirty="0">
                          <a:effectLst/>
                          <a:latin typeface="+mn-ea"/>
                          <a:ea typeface="+mn-ea"/>
                        </a:rPr>
                        <a:t>返回结果的类全限定名或别名。 注意，如果返回的是集合，那应该</a:t>
                      </a:r>
                      <a:r>
                        <a:rPr lang="zh-CN" altLang="en-US" sz="1800" dirty="0">
                          <a:solidFill>
                            <a:srgbClr val="FF0000"/>
                          </a:solidFill>
                          <a:effectLst/>
                          <a:latin typeface="+mn-ea"/>
                          <a:ea typeface="+mn-ea"/>
                        </a:rPr>
                        <a:t>设置为集合包含的类型</a:t>
                      </a:r>
                      <a:r>
                        <a:rPr lang="zh-CN" altLang="en-US" sz="1800" dirty="0">
                          <a:effectLst/>
                          <a:latin typeface="+mn-ea"/>
                          <a:ea typeface="+mn-ea"/>
                        </a:rPr>
                        <a:t>，而不是集合本身的类型。 </a:t>
                      </a:r>
                      <a:r>
                        <a:rPr lang="en-US" altLang="zh-CN" sz="1800" dirty="0" err="1">
                          <a:solidFill>
                            <a:schemeClr val="tx1"/>
                          </a:solidFill>
                          <a:effectLst/>
                          <a:latin typeface="+mn-ea"/>
                          <a:ea typeface="+mn-ea"/>
                        </a:rPr>
                        <a:t>resultType</a:t>
                      </a:r>
                      <a:r>
                        <a:rPr lang="en-US" altLang="zh-CN" sz="1800" dirty="0">
                          <a:solidFill>
                            <a:schemeClr val="tx1"/>
                          </a:solidFill>
                          <a:effectLst/>
                          <a:latin typeface="+mn-ea"/>
                          <a:ea typeface="+mn-ea"/>
                        </a:rPr>
                        <a:t> </a:t>
                      </a:r>
                      <a:r>
                        <a:rPr lang="zh-CN" altLang="en-US" sz="1800" dirty="0">
                          <a:solidFill>
                            <a:schemeClr val="tx1"/>
                          </a:solidFill>
                          <a:effectLst/>
                          <a:latin typeface="+mn-ea"/>
                          <a:ea typeface="+mn-ea"/>
                        </a:rPr>
                        <a:t>和 </a:t>
                      </a:r>
                      <a:r>
                        <a:rPr lang="en-US" altLang="zh-CN" sz="1800" dirty="0" err="1">
                          <a:solidFill>
                            <a:schemeClr val="tx1"/>
                          </a:solidFill>
                          <a:effectLst/>
                          <a:latin typeface="+mn-ea"/>
                          <a:ea typeface="+mn-ea"/>
                        </a:rPr>
                        <a:t>resultMap</a:t>
                      </a:r>
                      <a:r>
                        <a:rPr lang="en-US" altLang="zh-CN" sz="1800" dirty="0">
                          <a:solidFill>
                            <a:schemeClr val="tx1"/>
                          </a:solidFill>
                          <a:effectLst/>
                          <a:latin typeface="+mn-ea"/>
                          <a:ea typeface="+mn-ea"/>
                        </a:rPr>
                        <a:t> </a:t>
                      </a:r>
                      <a:r>
                        <a:rPr lang="zh-CN" altLang="en-US" sz="1800" dirty="0">
                          <a:solidFill>
                            <a:schemeClr val="tx1"/>
                          </a:solidFill>
                          <a:effectLst/>
                          <a:latin typeface="+mn-ea"/>
                          <a:ea typeface="+mn-ea"/>
                        </a:rPr>
                        <a:t>之间只能同时使用一个</a:t>
                      </a:r>
                      <a:r>
                        <a:rPr lang="zh-CN" altLang="en-US" sz="1800" dirty="0">
                          <a:effectLst/>
                          <a:latin typeface="+mn-ea"/>
                          <a:ea typeface="+mn-ea"/>
                        </a:rPr>
                        <a:t>。</a:t>
                      </a:r>
                      <a:endParaRPr lang="zh-CN" altLang="en-US" sz="1800" dirty="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883444">
                <a:tc>
                  <a:txBody>
                    <a:bodyPr/>
                    <a:lstStyle/>
                    <a:p>
                      <a:pPr algn="ctr" fontAlgn="t"/>
                      <a:r>
                        <a:rPr lang="en-US" sz="1800" dirty="0" err="1">
                          <a:solidFill>
                            <a:srgbClr val="FF0000"/>
                          </a:solidFill>
                          <a:effectLst/>
                          <a:latin typeface="+mn-ea"/>
                          <a:ea typeface="+mn-ea"/>
                        </a:rPr>
                        <a:t>resultMap</a:t>
                      </a:r>
                      <a:endParaRPr lang="en-US" sz="1800" dirty="0">
                        <a:solidFill>
                          <a:srgbClr val="FF0000"/>
                        </a:solidFill>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lnSpc>
                          <a:spcPct val="150000"/>
                        </a:lnSpc>
                      </a:pPr>
                      <a:r>
                        <a:rPr lang="zh-CN" altLang="en-US" sz="1800" dirty="0">
                          <a:solidFill>
                            <a:srgbClr val="FF0000"/>
                          </a:solidFill>
                          <a:effectLst/>
                          <a:latin typeface="+mn-ea"/>
                          <a:ea typeface="+mn-ea"/>
                        </a:rPr>
                        <a:t>对外部 </a:t>
                      </a:r>
                      <a:r>
                        <a:rPr lang="en-US" sz="1800" dirty="0" err="1">
                          <a:solidFill>
                            <a:srgbClr val="FF0000"/>
                          </a:solidFill>
                          <a:effectLst/>
                          <a:latin typeface="+mn-ea"/>
                          <a:ea typeface="+mn-ea"/>
                        </a:rPr>
                        <a:t>resultMap</a:t>
                      </a:r>
                      <a:r>
                        <a:rPr lang="en-US" sz="1800" dirty="0">
                          <a:solidFill>
                            <a:srgbClr val="FF0000"/>
                          </a:solidFill>
                          <a:effectLst/>
                          <a:latin typeface="+mn-ea"/>
                          <a:ea typeface="+mn-ea"/>
                        </a:rPr>
                        <a:t> </a:t>
                      </a:r>
                      <a:r>
                        <a:rPr lang="zh-CN" altLang="en-US" sz="1800" dirty="0">
                          <a:solidFill>
                            <a:srgbClr val="FF0000"/>
                          </a:solidFill>
                          <a:effectLst/>
                          <a:latin typeface="+mn-ea"/>
                          <a:ea typeface="+mn-ea"/>
                        </a:rPr>
                        <a:t>的命名引用</a:t>
                      </a:r>
                      <a:r>
                        <a:rPr lang="zh-CN" altLang="en-US" sz="1800" dirty="0">
                          <a:effectLst/>
                          <a:latin typeface="+mn-ea"/>
                          <a:ea typeface="+mn-ea"/>
                        </a:rPr>
                        <a:t>。结果映射是 </a:t>
                      </a:r>
                      <a:r>
                        <a:rPr lang="en-US" sz="1800" dirty="0">
                          <a:effectLst/>
                          <a:latin typeface="+mn-ea"/>
                          <a:ea typeface="+mn-ea"/>
                        </a:rPr>
                        <a:t>MyBatis </a:t>
                      </a:r>
                      <a:r>
                        <a:rPr lang="zh-CN" altLang="en-US" sz="1800" dirty="0">
                          <a:effectLst/>
                          <a:latin typeface="+mn-ea"/>
                          <a:ea typeface="+mn-ea"/>
                        </a:rPr>
                        <a:t>最强大的特性。 </a:t>
                      </a:r>
                      <a:r>
                        <a:rPr lang="en-US" sz="1800" dirty="0" err="1">
                          <a:solidFill>
                            <a:srgbClr val="FF0000"/>
                          </a:solidFill>
                          <a:effectLst/>
                          <a:latin typeface="+mn-ea"/>
                          <a:ea typeface="+mn-ea"/>
                        </a:rPr>
                        <a:t>resultType</a:t>
                      </a:r>
                      <a:r>
                        <a:rPr lang="en-US" sz="1800" dirty="0">
                          <a:solidFill>
                            <a:srgbClr val="FF0000"/>
                          </a:solidFill>
                          <a:effectLst/>
                          <a:latin typeface="+mn-ea"/>
                          <a:ea typeface="+mn-ea"/>
                        </a:rPr>
                        <a:t> </a:t>
                      </a:r>
                      <a:r>
                        <a:rPr lang="zh-CN" altLang="en-US" sz="1800" dirty="0">
                          <a:solidFill>
                            <a:srgbClr val="FF0000"/>
                          </a:solidFill>
                          <a:effectLst/>
                          <a:latin typeface="+mn-ea"/>
                          <a:ea typeface="+mn-ea"/>
                        </a:rPr>
                        <a:t>和 </a:t>
                      </a:r>
                      <a:r>
                        <a:rPr lang="en-US" sz="1800" dirty="0" err="1">
                          <a:solidFill>
                            <a:srgbClr val="FF0000"/>
                          </a:solidFill>
                          <a:effectLst/>
                          <a:latin typeface="+mn-ea"/>
                          <a:ea typeface="+mn-ea"/>
                        </a:rPr>
                        <a:t>resultMap</a:t>
                      </a:r>
                      <a:r>
                        <a:rPr lang="en-US" sz="1800" dirty="0">
                          <a:solidFill>
                            <a:srgbClr val="FF0000"/>
                          </a:solidFill>
                          <a:effectLst/>
                          <a:latin typeface="+mn-ea"/>
                          <a:ea typeface="+mn-ea"/>
                        </a:rPr>
                        <a:t> </a:t>
                      </a:r>
                      <a:r>
                        <a:rPr lang="zh-CN" altLang="en-US" sz="1800" dirty="0">
                          <a:solidFill>
                            <a:srgbClr val="FF0000"/>
                          </a:solidFill>
                          <a:effectLst/>
                          <a:latin typeface="+mn-ea"/>
                          <a:ea typeface="+mn-ea"/>
                        </a:rPr>
                        <a:t>之间只能同时使用一个</a:t>
                      </a:r>
                      <a:r>
                        <a:rPr lang="zh-CN" altLang="en-US" sz="1800" dirty="0">
                          <a:effectLst/>
                          <a:latin typeface="+mn-ea"/>
                          <a:ea typeface="+mn-ea"/>
                        </a:rPr>
                        <a:t>。</a:t>
                      </a:r>
                      <a:endParaRPr lang="zh-CN" altLang="en-US" sz="1800" dirty="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441722">
                <a:tc>
                  <a:txBody>
                    <a:bodyPr/>
                    <a:lstStyle/>
                    <a:p>
                      <a:pPr algn="ctr" fontAlgn="t"/>
                      <a:r>
                        <a:rPr lang="en-US" sz="1800" dirty="0" err="1">
                          <a:effectLst/>
                          <a:latin typeface="+mn-ea"/>
                          <a:ea typeface="+mn-ea"/>
                        </a:rPr>
                        <a:t>flushCache</a:t>
                      </a:r>
                      <a:endParaRPr lang="en-US" sz="1800" dirty="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zh-CN" altLang="en-US" sz="1800" dirty="0">
                          <a:effectLst/>
                          <a:latin typeface="+mn-ea"/>
                          <a:ea typeface="+mn-ea"/>
                        </a:rPr>
                        <a:t>将其设置为 </a:t>
                      </a:r>
                      <a:r>
                        <a:rPr lang="en-US" altLang="zh-CN" sz="1800" dirty="0">
                          <a:effectLst/>
                          <a:latin typeface="+mn-ea"/>
                          <a:ea typeface="+mn-ea"/>
                        </a:rPr>
                        <a:t>true </a:t>
                      </a:r>
                      <a:r>
                        <a:rPr lang="zh-CN" altLang="en-US" sz="1800" dirty="0">
                          <a:effectLst/>
                          <a:latin typeface="+mn-ea"/>
                          <a:ea typeface="+mn-ea"/>
                        </a:rPr>
                        <a:t>后，只要语句被调用，都会导致本地缓存和二级缓存被清空，默认值：</a:t>
                      </a:r>
                      <a:r>
                        <a:rPr lang="en-US" altLang="zh-CN" sz="1800" dirty="0">
                          <a:effectLst/>
                          <a:latin typeface="+mn-ea"/>
                          <a:ea typeface="+mn-ea"/>
                        </a:rPr>
                        <a:t>false</a:t>
                      </a:r>
                      <a:r>
                        <a:rPr lang="zh-CN" altLang="en-US" sz="1800" dirty="0">
                          <a:effectLst/>
                          <a:latin typeface="+mn-ea"/>
                          <a:ea typeface="+mn-ea"/>
                        </a:rPr>
                        <a:t>。</a:t>
                      </a:r>
                      <a:endParaRPr lang="zh-CN" altLang="en-US" sz="1800" dirty="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883444">
                <a:tc>
                  <a:txBody>
                    <a:bodyPr/>
                    <a:lstStyle/>
                    <a:p>
                      <a:pPr algn="ctr" fontAlgn="t"/>
                      <a:r>
                        <a:rPr lang="en-US" sz="1800" dirty="0" err="1">
                          <a:effectLst/>
                          <a:latin typeface="+mn-ea"/>
                          <a:ea typeface="+mn-ea"/>
                        </a:rPr>
                        <a:t>useCache</a:t>
                      </a:r>
                      <a:endParaRPr lang="en-US" sz="1800" dirty="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lnSpc>
                          <a:spcPct val="150000"/>
                        </a:lnSpc>
                      </a:pPr>
                      <a:r>
                        <a:rPr lang="zh-CN" altLang="en-US" sz="1800" dirty="0">
                          <a:effectLst/>
                          <a:latin typeface="+mn-ea"/>
                          <a:ea typeface="+mn-ea"/>
                        </a:rPr>
                        <a:t>将其设置为 </a:t>
                      </a:r>
                      <a:r>
                        <a:rPr lang="en-US" altLang="zh-CN" sz="1800" dirty="0">
                          <a:effectLst/>
                          <a:latin typeface="+mn-ea"/>
                          <a:ea typeface="+mn-ea"/>
                        </a:rPr>
                        <a:t>true </a:t>
                      </a:r>
                      <a:r>
                        <a:rPr lang="zh-CN" altLang="en-US" sz="1800" dirty="0">
                          <a:effectLst/>
                          <a:latin typeface="+mn-ea"/>
                          <a:ea typeface="+mn-ea"/>
                        </a:rPr>
                        <a:t>后，将会导致本条语句的结果被二级缓存缓存起来，默认值：对 </a:t>
                      </a:r>
                      <a:r>
                        <a:rPr lang="en-US" altLang="zh-CN" sz="1800" dirty="0">
                          <a:effectLst/>
                          <a:latin typeface="+mn-ea"/>
                          <a:ea typeface="+mn-ea"/>
                        </a:rPr>
                        <a:t>select </a:t>
                      </a:r>
                      <a:r>
                        <a:rPr lang="zh-CN" altLang="en-US" sz="1800" dirty="0">
                          <a:effectLst/>
                          <a:latin typeface="+mn-ea"/>
                          <a:ea typeface="+mn-ea"/>
                        </a:rPr>
                        <a:t>元素为 </a:t>
                      </a:r>
                      <a:r>
                        <a:rPr lang="en-US" altLang="zh-CN" sz="1800" dirty="0">
                          <a:effectLst/>
                          <a:latin typeface="+mn-ea"/>
                          <a:ea typeface="+mn-ea"/>
                        </a:rPr>
                        <a:t>true</a:t>
                      </a:r>
                      <a:r>
                        <a:rPr lang="zh-CN" altLang="en-US" sz="1800" dirty="0">
                          <a:effectLst/>
                          <a:latin typeface="+mn-ea"/>
                          <a:ea typeface="+mn-ea"/>
                        </a:rPr>
                        <a:t>。</a:t>
                      </a:r>
                      <a:endParaRPr lang="zh-CN" altLang="en-US" sz="1800" dirty="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883444">
                <a:tc>
                  <a:txBody>
                    <a:bodyPr/>
                    <a:lstStyle/>
                    <a:p>
                      <a:pPr algn="ctr" fontAlgn="t"/>
                      <a:r>
                        <a:rPr lang="en-US" sz="1800" dirty="0">
                          <a:effectLst/>
                          <a:latin typeface="+mn-ea"/>
                          <a:ea typeface="+mn-ea"/>
                        </a:rPr>
                        <a:t>timeout</a:t>
                      </a:r>
                      <a:endParaRPr lang="en-US" sz="1800" dirty="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zh-CN" altLang="en-US" sz="1800" dirty="0">
                          <a:effectLst/>
                          <a:latin typeface="+mn-ea"/>
                          <a:ea typeface="+mn-ea"/>
                        </a:rPr>
                        <a:t>这个设置是在抛出异常之前，驱动程序等待数据库返回请求结果的秒数。默认值为未设置（</a:t>
                      </a:r>
                      <a:r>
                        <a:rPr lang="en-US" altLang="zh-CN" sz="1800" dirty="0">
                          <a:effectLst/>
                          <a:latin typeface="+mn-ea"/>
                          <a:ea typeface="+mn-ea"/>
                        </a:rPr>
                        <a:t>unset</a:t>
                      </a:r>
                      <a:r>
                        <a:rPr lang="zh-CN" altLang="en-US" sz="1800" dirty="0">
                          <a:effectLst/>
                          <a:latin typeface="+mn-ea"/>
                          <a:ea typeface="+mn-ea"/>
                        </a:rPr>
                        <a:t>）（依赖数据库驱动）。</a:t>
                      </a:r>
                      <a:endParaRPr lang="zh-CN" altLang="en-US" sz="1800" dirty="0">
                        <a:effectLst/>
                        <a:latin typeface="+mn-ea"/>
                        <a:ea typeface="+mn-ea"/>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2" name="文本框 1"/>
          <p:cNvSpPr txBox="1"/>
          <p:nvPr/>
        </p:nvSpPr>
        <p:spPr>
          <a:xfrm>
            <a:off x="5525770" y="6257290"/>
            <a:ext cx="5854065" cy="368300"/>
          </a:xfrm>
          <a:prstGeom prst="rect">
            <a:avLst/>
          </a:prstGeom>
          <a:noFill/>
        </p:spPr>
        <p:txBody>
          <a:bodyPr wrap="square" rtlCol="0" anchor="t">
            <a:spAutoFit/>
          </a:bodyPr>
          <a:p>
            <a:r>
              <a:rPr lang="zh-CN" altLang="en-US">
                <a:hlinkClick r:id="rId2" action="ppaction://hlinkfile"/>
              </a:rPr>
              <a:t>https://mybatis.org/mybatis-3/zh/sqlmap-xml.html</a:t>
            </a:r>
            <a:endParaRPr lang="zh-CN" altLang="en-US"/>
          </a:p>
        </p:txBody>
      </p:sp>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a:t>
            </a:r>
            <a:r>
              <a:rPr lang="zh-CN" altLang="en-US" sz="2800" dirty="0">
                <a:latin typeface="微软雅黑" charset="0"/>
                <a:ea typeface="微软雅黑" charset="0"/>
                <a:cs typeface="微软雅黑" charset="0"/>
                <a:sym typeface="+mn-ea"/>
              </a:rPr>
              <a:t>映射器</a:t>
            </a:r>
            <a:r>
              <a:rPr lang="en-US" altLang="zh-CN" sz="2800" dirty="0">
                <a:latin typeface="微软雅黑" charset="0"/>
                <a:ea typeface="微软雅黑" charset="0"/>
                <a:cs typeface="微软雅黑" charset="0"/>
                <a:sym typeface="+mn-ea"/>
              </a:rPr>
              <a:t>--</a:t>
            </a:r>
            <a:r>
              <a:rPr lang="zh-CN" altLang="en-US" sz="2800" dirty="0">
                <a:solidFill>
                  <a:srgbClr val="FF0000"/>
                </a:solidFill>
                <a:latin typeface="微软雅黑" charset="0"/>
                <a:ea typeface="微软雅黑" charset="0"/>
                <a:cs typeface="微软雅黑" charset="0"/>
                <a:sym typeface="+mn-ea"/>
              </a:rPr>
              <a:t>属性配置</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graphicFrame>
        <p:nvGraphicFramePr>
          <p:cNvPr id="3" name="表格 2"/>
          <p:cNvGraphicFramePr>
            <a:graphicFrameLocks noGrp="1"/>
          </p:cNvGraphicFramePr>
          <p:nvPr/>
        </p:nvGraphicFramePr>
        <p:xfrm>
          <a:off x="500064" y="1138585"/>
          <a:ext cx="11387136" cy="5462242"/>
        </p:xfrm>
        <a:graphic>
          <a:graphicData uri="http://schemas.openxmlformats.org/drawingml/2006/table">
            <a:tbl>
              <a:tblPr/>
              <a:tblGrid>
                <a:gridCol w="1809170"/>
                <a:gridCol w="9577966"/>
              </a:tblGrid>
              <a:tr h="840345">
                <a:tc>
                  <a:txBody>
                    <a:bodyPr/>
                    <a:lstStyle/>
                    <a:p>
                      <a:pPr algn="ctr" fontAlgn="t">
                        <a:lnSpc>
                          <a:spcPct val="150000"/>
                        </a:lnSpc>
                      </a:pPr>
                      <a:r>
                        <a:rPr lang="en-US" sz="1800" dirty="0" err="1">
                          <a:effectLst/>
                        </a:rPr>
                        <a:t>fetchSize</a:t>
                      </a:r>
                      <a:endParaRPr 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lnSpc>
                          <a:spcPct val="150000"/>
                        </a:lnSpc>
                      </a:pPr>
                      <a:r>
                        <a:rPr lang="zh-CN" altLang="en-US" sz="1800" dirty="0">
                          <a:effectLst/>
                        </a:rPr>
                        <a:t>设置让驱动程序每次批量返回的结果行数等于这个设置值。</a:t>
                      </a:r>
                      <a:endParaRPr lang="zh-CN" alt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840345">
                <a:tc>
                  <a:txBody>
                    <a:bodyPr/>
                    <a:lstStyle/>
                    <a:p>
                      <a:pPr algn="ctr" fontAlgn="t">
                        <a:lnSpc>
                          <a:spcPct val="150000"/>
                        </a:lnSpc>
                      </a:pPr>
                      <a:r>
                        <a:rPr lang="en-US" sz="1800" dirty="0" err="1">
                          <a:effectLst/>
                        </a:rPr>
                        <a:t>statementType</a:t>
                      </a:r>
                      <a:endParaRPr 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zh-CN" altLang="en-US" sz="1800" dirty="0">
                          <a:effectLst/>
                        </a:rPr>
                        <a:t>可选 </a:t>
                      </a:r>
                      <a:r>
                        <a:rPr lang="en-US" sz="1800" dirty="0">
                          <a:effectLst/>
                        </a:rPr>
                        <a:t>STATEMENT，PREPARED </a:t>
                      </a:r>
                      <a:r>
                        <a:rPr lang="zh-CN" altLang="en-US" sz="1800" dirty="0">
                          <a:effectLst/>
                        </a:rPr>
                        <a:t>或 </a:t>
                      </a:r>
                      <a:r>
                        <a:rPr lang="en-US" sz="1800" dirty="0">
                          <a:effectLst/>
                        </a:rPr>
                        <a:t>CALLABLE。</a:t>
                      </a:r>
                      <a:r>
                        <a:rPr lang="zh-CN" altLang="en-US" sz="1800" dirty="0">
                          <a:effectLst/>
                        </a:rPr>
                        <a:t>这会让 </a:t>
                      </a:r>
                      <a:r>
                        <a:rPr lang="en-US" sz="1800" dirty="0" err="1">
                          <a:effectLst/>
                        </a:rPr>
                        <a:t>MyBatis</a:t>
                      </a:r>
                      <a:r>
                        <a:rPr lang="en-US" sz="1800" dirty="0">
                          <a:effectLst/>
                        </a:rPr>
                        <a:t> </a:t>
                      </a:r>
                      <a:r>
                        <a:rPr lang="zh-CN" altLang="en-US" sz="1800" dirty="0">
                          <a:effectLst/>
                        </a:rPr>
                        <a:t>分别使用 </a:t>
                      </a:r>
                      <a:r>
                        <a:rPr lang="en-US" sz="1800" dirty="0" err="1">
                          <a:effectLst/>
                        </a:rPr>
                        <a:t>Statement，PreparedStatement</a:t>
                      </a:r>
                      <a:r>
                        <a:rPr lang="en-US" sz="1800" dirty="0">
                          <a:effectLst/>
                        </a:rPr>
                        <a:t> </a:t>
                      </a:r>
                      <a:r>
                        <a:rPr lang="zh-CN" altLang="en-US" sz="1800" dirty="0">
                          <a:effectLst/>
                        </a:rPr>
                        <a:t>或 </a:t>
                      </a:r>
                      <a:r>
                        <a:rPr lang="en-US" sz="1800" dirty="0" err="1">
                          <a:effectLst/>
                        </a:rPr>
                        <a:t>CallableStatement</a:t>
                      </a:r>
                      <a:r>
                        <a:rPr lang="en-US" sz="1800" dirty="0">
                          <a:effectLst/>
                        </a:rPr>
                        <a:t>，</a:t>
                      </a:r>
                      <a:r>
                        <a:rPr lang="zh-CN" altLang="en-US" sz="1800" dirty="0">
                          <a:effectLst/>
                        </a:rPr>
                        <a:t>默认值：</a:t>
                      </a:r>
                      <a:r>
                        <a:rPr lang="en-US" sz="1800" dirty="0">
                          <a:effectLst/>
                        </a:rPr>
                        <a:t>PREPARED。</a:t>
                      </a:r>
                      <a:endParaRPr 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840345">
                <a:tc>
                  <a:txBody>
                    <a:bodyPr/>
                    <a:lstStyle/>
                    <a:p>
                      <a:pPr algn="ctr" fontAlgn="t">
                        <a:lnSpc>
                          <a:spcPct val="150000"/>
                        </a:lnSpc>
                      </a:pPr>
                      <a:r>
                        <a:rPr lang="en-US" sz="1800" dirty="0" err="1">
                          <a:effectLst/>
                        </a:rPr>
                        <a:t>resultSetType</a:t>
                      </a:r>
                      <a:endParaRPr 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lnSpc>
                          <a:spcPct val="150000"/>
                        </a:lnSpc>
                      </a:pPr>
                      <a:r>
                        <a:rPr lang="en-US" sz="1800">
                          <a:effectLst/>
                        </a:rPr>
                        <a:t>FORWARD_ONLY，SCROLL_SENSITIVE, SCROLL_INSENSITIVE </a:t>
                      </a:r>
                      <a:r>
                        <a:rPr lang="zh-CN" altLang="en-US" sz="1800">
                          <a:effectLst/>
                        </a:rPr>
                        <a:t>或 </a:t>
                      </a:r>
                      <a:r>
                        <a:rPr lang="en-US" sz="1800">
                          <a:effectLst/>
                        </a:rPr>
                        <a:t>DEFAULT（</a:t>
                      </a:r>
                      <a:r>
                        <a:rPr lang="zh-CN" altLang="en-US" sz="1800">
                          <a:effectLst/>
                        </a:rPr>
                        <a:t>等价于 </a:t>
                      </a:r>
                      <a:r>
                        <a:rPr lang="en-US" sz="1800">
                          <a:effectLst/>
                        </a:rPr>
                        <a:t>unset） </a:t>
                      </a:r>
                      <a:r>
                        <a:rPr lang="zh-CN" altLang="en-US" sz="1800">
                          <a:effectLst/>
                        </a:rPr>
                        <a:t>中的一个，默认值为 </a:t>
                      </a:r>
                      <a:r>
                        <a:rPr lang="en-US" sz="1800">
                          <a:effectLst/>
                        </a:rPr>
                        <a:t>unset （</a:t>
                      </a:r>
                      <a:r>
                        <a:rPr lang="zh-CN" altLang="en-US" sz="1800">
                          <a:effectLst/>
                        </a:rPr>
                        <a:t>依赖数据库驱动）。</a:t>
                      </a:r>
                      <a:endParaRPr lang="zh-CN" altLang="en-US" sz="180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840345">
                <a:tc>
                  <a:txBody>
                    <a:bodyPr/>
                    <a:lstStyle/>
                    <a:p>
                      <a:pPr algn="ctr" fontAlgn="t">
                        <a:lnSpc>
                          <a:spcPct val="150000"/>
                        </a:lnSpc>
                      </a:pPr>
                      <a:r>
                        <a:rPr lang="en-US" sz="1800" dirty="0" err="1">
                          <a:effectLst/>
                        </a:rPr>
                        <a:t>databaseId</a:t>
                      </a:r>
                      <a:endParaRPr 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lnSpc>
                          <a:spcPct val="150000"/>
                        </a:lnSpc>
                      </a:pPr>
                      <a:r>
                        <a:rPr lang="zh-CN" altLang="en-US" sz="1800" dirty="0">
                          <a:effectLst/>
                        </a:rPr>
                        <a:t>如果配置了数据库厂商标识（</a:t>
                      </a:r>
                      <a:r>
                        <a:rPr lang="en-US" altLang="zh-CN" sz="1800" dirty="0" err="1">
                          <a:effectLst/>
                        </a:rPr>
                        <a:t>databaseIdProvider</a:t>
                      </a:r>
                      <a:r>
                        <a:rPr lang="zh-CN" altLang="en-US" sz="1800" dirty="0">
                          <a:effectLst/>
                        </a:rPr>
                        <a:t>），</a:t>
                      </a:r>
                      <a:r>
                        <a:rPr lang="en-US" altLang="zh-CN" sz="1800" dirty="0" err="1">
                          <a:effectLst/>
                        </a:rPr>
                        <a:t>MyBatis</a:t>
                      </a:r>
                      <a:r>
                        <a:rPr lang="en-US" altLang="zh-CN" sz="1800" dirty="0">
                          <a:effectLst/>
                        </a:rPr>
                        <a:t> </a:t>
                      </a:r>
                      <a:r>
                        <a:rPr lang="zh-CN" altLang="en-US" sz="1800" dirty="0">
                          <a:effectLst/>
                        </a:rPr>
                        <a:t>会加载所有不带 </a:t>
                      </a:r>
                      <a:r>
                        <a:rPr lang="en-US" altLang="zh-CN" sz="1800" dirty="0" err="1">
                          <a:effectLst/>
                        </a:rPr>
                        <a:t>databaseId</a:t>
                      </a:r>
                      <a:r>
                        <a:rPr lang="en-US" altLang="zh-CN" sz="1800" dirty="0">
                          <a:effectLst/>
                        </a:rPr>
                        <a:t> </a:t>
                      </a:r>
                      <a:r>
                        <a:rPr lang="zh-CN" altLang="en-US" sz="1800" dirty="0">
                          <a:effectLst/>
                        </a:rPr>
                        <a:t>或匹配当前 </a:t>
                      </a:r>
                      <a:r>
                        <a:rPr lang="en-US" altLang="zh-CN" sz="1800" dirty="0" err="1">
                          <a:effectLst/>
                        </a:rPr>
                        <a:t>databaseId</a:t>
                      </a:r>
                      <a:r>
                        <a:rPr lang="en-US" altLang="zh-CN" sz="1800" dirty="0">
                          <a:effectLst/>
                        </a:rPr>
                        <a:t> </a:t>
                      </a:r>
                      <a:r>
                        <a:rPr lang="zh-CN" altLang="en-US" sz="1800" dirty="0">
                          <a:effectLst/>
                        </a:rPr>
                        <a:t>的语句。</a:t>
                      </a:r>
                      <a:endParaRPr lang="zh-CN" alt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260517">
                <a:tc>
                  <a:txBody>
                    <a:bodyPr/>
                    <a:lstStyle/>
                    <a:p>
                      <a:pPr algn="ctr" fontAlgn="t">
                        <a:lnSpc>
                          <a:spcPct val="150000"/>
                        </a:lnSpc>
                      </a:pPr>
                      <a:r>
                        <a:rPr lang="en-US" sz="1800" dirty="0" err="1">
                          <a:effectLst/>
                        </a:rPr>
                        <a:t>resultOrdered</a:t>
                      </a:r>
                      <a:endParaRPr 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lnSpc>
                          <a:spcPct val="150000"/>
                        </a:lnSpc>
                      </a:pPr>
                      <a:r>
                        <a:rPr lang="zh-CN" altLang="en-US" sz="1800" dirty="0">
                          <a:effectLst/>
                        </a:rPr>
                        <a:t>这个设置仅针对嵌套结果 </a:t>
                      </a:r>
                      <a:r>
                        <a:rPr lang="en-US" altLang="zh-CN" sz="1800" dirty="0">
                          <a:effectLst/>
                        </a:rPr>
                        <a:t>select </a:t>
                      </a:r>
                      <a:r>
                        <a:rPr lang="zh-CN" altLang="en-US" sz="1800" dirty="0">
                          <a:effectLst/>
                        </a:rPr>
                        <a:t>语句：如果为 </a:t>
                      </a:r>
                      <a:r>
                        <a:rPr lang="en-US" altLang="zh-CN" sz="1800" dirty="0">
                          <a:effectLst/>
                        </a:rPr>
                        <a:t>true</a:t>
                      </a:r>
                      <a:r>
                        <a:rPr lang="zh-CN" altLang="en-US" sz="1800" dirty="0">
                          <a:effectLst/>
                        </a:rPr>
                        <a:t>，将会假设包含了嵌套结果集或是分组，当返回一个主结果行时，就不会产生对前面结果集的引用。 这就使得在获取嵌套结果集的时候不至于内存不够用。默认值：</a:t>
                      </a:r>
                      <a:r>
                        <a:rPr lang="en-US" altLang="zh-CN" sz="1800" dirty="0">
                          <a:effectLst/>
                        </a:rPr>
                        <a:t>false</a:t>
                      </a:r>
                      <a:r>
                        <a:rPr lang="zh-CN" altLang="en-US" sz="1800" dirty="0">
                          <a:effectLst/>
                        </a:rPr>
                        <a:t>。</a:t>
                      </a:r>
                      <a:endParaRPr lang="zh-CN" alt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840345">
                <a:tc>
                  <a:txBody>
                    <a:bodyPr/>
                    <a:lstStyle/>
                    <a:p>
                      <a:pPr algn="ctr" fontAlgn="t">
                        <a:lnSpc>
                          <a:spcPct val="150000"/>
                        </a:lnSpc>
                      </a:pPr>
                      <a:r>
                        <a:rPr lang="en-US" sz="1800" dirty="0" err="1">
                          <a:effectLst/>
                        </a:rPr>
                        <a:t>resultSets</a:t>
                      </a:r>
                      <a:endParaRPr 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lnSpc>
                          <a:spcPct val="150000"/>
                        </a:lnSpc>
                      </a:pPr>
                      <a:r>
                        <a:rPr lang="zh-CN" altLang="en-US" sz="1800" dirty="0">
                          <a:effectLst/>
                        </a:rPr>
                        <a:t>这个设置仅适用于多结果集的情况。它将列出语句执行后返回的结果集并赋予每个结果集一个名称，多个名称之间以逗号分隔。</a:t>
                      </a:r>
                      <a:endParaRPr lang="zh-CN" altLang="en-US" sz="1800" dirty="0">
                        <a:effectLst/>
                      </a:endParaRPr>
                    </a:p>
                  </a:txBody>
                  <a:tcPr marL="0" marR="0" marT="0" marB="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
        <p:nvSpPr>
          <p:cNvPr id="2" name="文本框 1"/>
          <p:cNvSpPr txBox="1"/>
          <p:nvPr/>
        </p:nvSpPr>
        <p:spPr>
          <a:xfrm>
            <a:off x="5525770" y="6244590"/>
            <a:ext cx="5854065" cy="368300"/>
          </a:xfrm>
          <a:prstGeom prst="rect">
            <a:avLst/>
          </a:prstGeom>
          <a:noFill/>
        </p:spPr>
        <p:txBody>
          <a:bodyPr wrap="square" rtlCol="0" anchor="t">
            <a:spAutoFit/>
          </a:bodyPr>
          <a:p>
            <a:r>
              <a:rPr lang="zh-CN" altLang="en-US">
                <a:hlinkClick r:id="rId1" action="ppaction://hlinkfile"/>
              </a:rPr>
              <a:t>https://mybatis.org/mybatis-3/zh/sqlmap-xml.html</a:t>
            </a:r>
            <a:endParaRPr lang="zh-CN" altLang="en-US"/>
          </a:p>
        </p:txBody>
      </p:sp>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42875" y="1798356"/>
            <a:ext cx="5919328" cy="4534744"/>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405"/>
            <a:ext cx="9605645"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a:t>
            </a:r>
            <a:r>
              <a:rPr lang="en-US" altLang="zh-CN" sz="2800" b="1" dirty="0">
                <a:solidFill>
                  <a:schemeClr val="tx1">
                    <a:lumMod val="85000"/>
                    <a:lumOff val="15000"/>
                  </a:schemeClr>
                </a:solidFill>
                <a:latin typeface="微软雅黑" charset="0"/>
                <a:ea typeface="微软雅黑" charset="0"/>
                <a:cs typeface="微软雅黑" charset="0"/>
              </a:rPr>
              <a:t>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a:t>
            </a:r>
            <a:r>
              <a:rPr lang="zh-CN" altLang="en-US" sz="2800" dirty="0">
                <a:latin typeface="微软雅黑" charset="0"/>
                <a:ea typeface="微软雅黑" charset="0"/>
                <a:cs typeface="微软雅黑" charset="0"/>
                <a:sym typeface="+mn-ea"/>
              </a:rPr>
              <a:t>映射器</a:t>
            </a:r>
            <a:r>
              <a:rPr lang="en-US" altLang="zh-CN" sz="2800" dirty="0">
                <a:latin typeface="微软雅黑" charset="0"/>
                <a:ea typeface="微软雅黑" charset="0"/>
                <a:cs typeface="微软雅黑" charset="0"/>
                <a:sym typeface="+mn-ea"/>
              </a:rPr>
              <a:t>--</a:t>
            </a:r>
            <a:r>
              <a:rPr lang="en-US" altLang="zh-CN" sz="2800" dirty="0">
                <a:solidFill>
                  <a:srgbClr val="FF0000"/>
                </a:solidFill>
                <a:latin typeface="微软雅黑" charset="0"/>
                <a:ea typeface="微软雅黑" charset="0"/>
                <a:cs typeface="微软雅黑" charset="0"/>
                <a:sym typeface="+mn-ea"/>
              </a:rPr>
              <a:t>insert</a:t>
            </a:r>
            <a:r>
              <a:rPr lang="zh-CN" altLang="en-US" sz="2800" dirty="0">
                <a:solidFill>
                  <a:srgbClr val="FF0000"/>
                </a:solidFill>
                <a:latin typeface="微软雅黑" charset="0"/>
                <a:ea typeface="微软雅黑" charset="0"/>
                <a:cs typeface="微软雅黑" charset="0"/>
                <a:sym typeface="+mn-ea"/>
              </a:rPr>
              <a:t>、</a:t>
            </a:r>
            <a:r>
              <a:rPr lang="en-US" altLang="zh-CN" sz="2800" dirty="0">
                <a:solidFill>
                  <a:srgbClr val="FF0000"/>
                </a:solidFill>
                <a:latin typeface="微软雅黑" charset="0"/>
                <a:ea typeface="微软雅黑" charset="0"/>
                <a:cs typeface="微软雅黑" charset="0"/>
                <a:sym typeface="+mn-ea"/>
              </a:rPr>
              <a:t>update</a:t>
            </a:r>
            <a:r>
              <a:rPr lang="zh-CN" altLang="en-US" sz="2800" dirty="0">
                <a:solidFill>
                  <a:srgbClr val="FF0000"/>
                </a:solidFill>
                <a:latin typeface="微软雅黑" charset="0"/>
                <a:ea typeface="微软雅黑" charset="0"/>
                <a:cs typeface="微软雅黑" charset="0"/>
                <a:sym typeface="+mn-ea"/>
              </a:rPr>
              <a:t>、</a:t>
            </a:r>
            <a:r>
              <a:rPr lang="en-US" altLang="zh-CN" sz="2800" dirty="0">
                <a:solidFill>
                  <a:srgbClr val="FF0000"/>
                </a:solidFill>
                <a:latin typeface="微软雅黑" charset="0"/>
                <a:ea typeface="微软雅黑" charset="0"/>
                <a:cs typeface="微软雅黑" charset="0"/>
                <a:sym typeface="+mn-ea"/>
              </a:rPr>
              <a:t>delete</a:t>
            </a:r>
            <a:endParaRPr lang="zh-CN" altLang="en-US" sz="2800" dirty="0">
              <a:latin typeface="微软雅黑" charset="0"/>
              <a:ea typeface="微软雅黑" charset="0"/>
              <a:cs typeface="微软雅黑" charset="0"/>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2" name="文本框 1"/>
          <p:cNvSpPr txBox="1"/>
          <p:nvPr/>
        </p:nvSpPr>
        <p:spPr>
          <a:xfrm>
            <a:off x="428626" y="1232685"/>
            <a:ext cx="11444287" cy="2708434"/>
          </a:xfrm>
          <a:prstGeom prst="rect">
            <a:avLst/>
          </a:prstGeom>
          <a:noFill/>
        </p:spPr>
        <p:txBody>
          <a:bodyPr wrap="square" rtlCol="0">
            <a:spAutoFit/>
          </a:bodyPr>
          <a:lstStyle/>
          <a:p>
            <a:pPr>
              <a:lnSpc>
                <a:spcPct val="150000"/>
              </a:lnSpc>
            </a:pPr>
            <a:r>
              <a:rPr lang="zh-CN" altLang="en-US" sz="2000" dirty="0"/>
              <a:t>映射语句</a:t>
            </a:r>
            <a:r>
              <a:rPr lang="en-US" altLang="zh-CN" sz="2000" b="1" dirty="0"/>
              <a:t>insert, update </a:t>
            </a:r>
            <a:r>
              <a:rPr lang="zh-CN" altLang="en-US" sz="2000" b="1" dirty="0"/>
              <a:t>和 </a:t>
            </a:r>
            <a:r>
              <a:rPr lang="en-US" altLang="zh-CN" sz="2000" b="1" dirty="0"/>
              <a:t>delete</a:t>
            </a:r>
            <a:r>
              <a:rPr lang="zh-CN" altLang="en-US" sz="2000" b="1" dirty="0"/>
              <a:t>非常接近</a:t>
            </a:r>
            <a:endParaRPr lang="en-US" altLang="zh-CN" sz="2000" b="1" dirty="0"/>
          </a:p>
          <a:p>
            <a:pPr>
              <a:lnSpc>
                <a:spcPct val="150000"/>
              </a:lnSpc>
            </a:pPr>
            <a:endParaRPr lang="en-US" altLang="zh-CN" sz="2000" b="1"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
        <p:nvSpPr>
          <p:cNvPr id="5" name="文本框 4"/>
          <p:cNvSpPr txBox="1"/>
          <p:nvPr/>
        </p:nvSpPr>
        <p:spPr>
          <a:xfrm>
            <a:off x="6600825" y="1318221"/>
            <a:ext cx="5272088" cy="1938992"/>
          </a:xfrm>
          <a:prstGeom prst="rect">
            <a:avLst/>
          </a:prstGeom>
          <a:noFill/>
        </p:spPr>
        <p:txBody>
          <a:bodyPr wrap="square" rtlCol="0">
            <a:spAutoFit/>
          </a:bodyPr>
          <a:lstStyle/>
          <a:p>
            <a:pPr>
              <a:lnSpc>
                <a:spcPct val="150000"/>
              </a:lnSpc>
            </a:pPr>
            <a:r>
              <a:rPr lang="zh-CN" altLang="en-US" sz="2000" dirty="0">
                <a:solidFill>
                  <a:srgbClr val="FF0000"/>
                </a:solidFill>
              </a:rPr>
              <a:t>主键回填</a:t>
            </a:r>
            <a:r>
              <a:rPr lang="zh-CN" altLang="en-US" sz="2000" dirty="0"/>
              <a:t>：如果数据库支持自动生成主键的字段，可以设置 </a:t>
            </a:r>
            <a:r>
              <a:rPr lang="en-US" altLang="zh-CN" sz="2000" dirty="0" err="1"/>
              <a:t>useGeneratedKeys</a:t>
            </a:r>
            <a:r>
              <a:rPr lang="en-US" altLang="zh-CN" sz="2000" dirty="0"/>
              <a:t>=”true”</a:t>
            </a:r>
            <a:r>
              <a:rPr lang="zh-CN" altLang="en-US" sz="2000" dirty="0"/>
              <a:t>，然后再把 </a:t>
            </a:r>
            <a:r>
              <a:rPr lang="en-US" altLang="zh-CN" sz="2000" dirty="0" err="1"/>
              <a:t>keyProperty</a:t>
            </a:r>
            <a:r>
              <a:rPr lang="en-US" altLang="zh-CN" sz="2000" dirty="0"/>
              <a:t> </a:t>
            </a:r>
            <a:r>
              <a:rPr lang="zh-CN" altLang="en-US" sz="2000" dirty="0"/>
              <a:t>设置为目标属性，则插入后主键会更新到原对象中</a:t>
            </a:r>
            <a:endParaRPr lang="zh-CN" altLang="en-US" sz="2000" dirty="0"/>
          </a:p>
        </p:txBody>
      </p:sp>
      <p:pic>
        <p:nvPicPr>
          <p:cNvPr id="8" name="图片 7"/>
          <p:cNvPicPr>
            <a:picLocks noChangeAspect="1"/>
          </p:cNvPicPr>
          <p:nvPr/>
        </p:nvPicPr>
        <p:blipFill>
          <a:blip r:embed="rId2"/>
          <a:stretch>
            <a:fillRect/>
          </a:stretch>
        </p:blipFill>
        <p:spPr>
          <a:xfrm>
            <a:off x="6270137" y="3586405"/>
            <a:ext cx="5602776" cy="1393335"/>
          </a:xfrm>
          <a:prstGeom prst="rect">
            <a:avLst/>
          </a:prstGeom>
        </p:spPr>
      </p:pic>
      <p:sp>
        <p:nvSpPr>
          <p:cNvPr id="3" name="文本框 2"/>
          <p:cNvSpPr txBox="1"/>
          <p:nvPr/>
        </p:nvSpPr>
        <p:spPr>
          <a:xfrm>
            <a:off x="5525770" y="6244590"/>
            <a:ext cx="5854065" cy="368300"/>
          </a:xfrm>
          <a:prstGeom prst="rect">
            <a:avLst/>
          </a:prstGeom>
          <a:noFill/>
        </p:spPr>
        <p:txBody>
          <a:bodyPr wrap="square" rtlCol="0" anchor="t">
            <a:spAutoFit/>
          </a:bodyPr>
          <a:p>
            <a:r>
              <a:rPr lang="zh-CN" altLang="en-US">
                <a:hlinkClick r:id="rId3" action="ppaction://hlinkfile"/>
              </a:rPr>
              <a:t>https://mybatis.org/mybatis-3/zh/sqlmap-xml.html</a:t>
            </a:r>
            <a:endParaRPr lang="zh-CN" altLang="en-US"/>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168275" y="1272146"/>
            <a:ext cx="10782301" cy="1014730"/>
          </a:xfrm>
          <a:prstGeom prst="rect">
            <a:avLst/>
          </a:prstGeom>
        </p:spPr>
        <p:txBody>
          <a:bodyPr wrap="square">
            <a:spAutoFit/>
          </a:bodyPr>
          <a:lstStyle/>
          <a:p>
            <a:pPr lvl="1">
              <a:lnSpc>
                <a:spcPct val="150000"/>
              </a:lnSpc>
            </a:pPr>
            <a:r>
              <a:rPr lang="zh-CN" altLang="en-US" sz="2000" dirty="0">
                <a:sym typeface="+mn-ea"/>
              </a:rPr>
              <a:t>一般情况下：一个需要持久化的</a:t>
            </a:r>
            <a:r>
              <a:rPr lang="zh-CN" altLang="en-US" sz="2000" dirty="0">
                <a:solidFill>
                  <a:srgbClr val="FF0000"/>
                </a:solidFill>
                <a:sym typeface="+mn-ea"/>
              </a:rPr>
              <a:t>类</a:t>
            </a:r>
            <a:r>
              <a:rPr lang="zh-CN" altLang="en-US" sz="2000" dirty="0">
                <a:sym typeface="+mn-ea"/>
              </a:rPr>
              <a:t>和一个</a:t>
            </a:r>
            <a:r>
              <a:rPr lang="zh-CN" altLang="en-US" sz="2000" dirty="0">
                <a:solidFill>
                  <a:srgbClr val="FF0000"/>
                </a:solidFill>
                <a:sym typeface="+mn-ea"/>
              </a:rPr>
              <a:t>表</a:t>
            </a:r>
            <a:r>
              <a:rPr lang="zh-CN" altLang="en-US" sz="2000" dirty="0">
                <a:sym typeface="+mn-ea"/>
              </a:rPr>
              <a:t>对应，类的</a:t>
            </a:r>
            <a:r>
              <a:rPr lang="zh-CN" altLang="en-US" sz="2000" dirty="0">
                <a:solidFill>
                  <a:srgbClr val="FF0000"/>
                </a:solidFill>
                <a:sym typeface="+mn-ea"/>
              </a:rPr>
              <a:t>每个实例</a:t>
            </a:r>
            <a:r>
              <a:rPr lang="zh-CN" altLang="en-US" sz="2000" dirty="0">
                <a:sym typeface="+mn-ea"/>
              </a:rPr>
              <a:t>对应表中的</a:t>
            </a:r>
            <a:r>
              <a:rPr lang="zh-CN" altLang="en-US" sz="2000" dirty="0">
                <a:solidFill>
                  <a:srgbClr val="FF0000"/>
                </a:solidFill>
                <a:sym typeface="+mn-ea"/>
              </a:rPr>
              <a:t>一条记录</a:t>
            </a:r>
            <a:r>
              <a:rPr lang="zh-CN" altLang="en-US" sz="2000" dirty="0">
                <a:sym typeface="+mn-ea"/>
              </a:rPr>
              <a:t>，每个</a:t>
            </a:r>
            <a:r>
              <a:rPr lang="zh-CN" altLang="en-US" sz="2000" dirty="0">
                <a:solidFill>
                  <a:srgbClr val="FF0000"/>
                </a:solidFill>
                <a:sym typeface="+mn-ea"/>
              </a:rPr>
              <a:t>属性</a:t>
            </a:r>
            <a:r>
              <a:rPr lang="zh-CN" altLang="en-US" sz="2000" dirty="0">
                <a:sym typeface="+mn-ea"/>
              </a:rPr>
              <a:t>对应表的每个</a:t>
            </a:r>
            <a:r>
              <a:rPr lang="zh-CN" altLang="en-US" sz="2000" dirty="0">
                <a:solidFill>
                  <a:srgbClr val="FF0000"/>
                </a:solidFill>
                <a:sym typeface="+mn-ea"/>
              </a:rPr>
              <a:t>字段</a:t>
            </a:r>
            <a:endParaRPr lang="zh-CN" altLang="en-US" sz="2000" dirty="0">
              <a:solidFill>
                <a:srgbClr val="FF0000"/>
              </a:solidFill>
              <a:sym typeface="+mn-ea"/>
            </a:endParaRPr>
          </a:p>
        </p:txBody>
      </p:sp>
      <p:pic>
        <p:nvPicPr>
          <p:cNvPr id="10242"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4675" y="2852652"/>
            <a:ext cx="7426414" cy="2757487"/>
          </a:xfrm>
          <a:prstGeom prst="rect">
            <a:avLst/>
          </a:prstGeom>
          <a:noFill/>
          <a:extLst>
            <a:ext uri="{909E8E84-426E-40DD-AFC4-6F175D3DCCD1}">
              <a14:hiddenFill xmlns:a14="http://schemas.microsoft.com/office/drawing/2010/main">
                <a:solidFill>
                  <a:srgbClr val="FFFFFF"/>
                </a:solidFill>
              </a14:hiddenFill>
            </a:ext>
          </a:extLst>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7.1 </a:t>
            </a:r>
            <a:r>
              <a:rPr lang="zh-CN" altLang="en-US" sz="2800" dirty="0">
                <a:latin typeface="微软雅黑" charset="0"/>
                <a:ea typeface="微软雅黑" charset="0"/>
                <a:cs typeface="宋体" charset="0"/>
              </a:rPr>
              <a:t>数据访问层技术简介</a:t>
            </a:r>
            <a:endParaRPr lang="zh-CN" altLang="en-US" sz="2800" dirty="0">
              <a:latin typeface="微软雅黑" charset="0"/>
              <a:ea typeface="微软雅黑" charset="0"/>
              <a:cs typeface="宋体" charset="0"/>
            </a:endParaRPr>
          </a:p>
        </p:txBody>
      </p:sp>
    </p:spTree>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a:t>
            </a:r>
            <a:r>
              <a:rPr lang="en-US" altLang="zh-CN" sz="2800" b="1" dirty="0">
                <a:solidFill>
                  <a:schemeClr val="tx1">
                    <a:lumMod val="85000"/>
                    <a:lumOff val="15000"/>
                  </a:schemeClr>
                </a:solidFill>
                <a:latin typeface="微软雅黑" charset="0"/>
                <a:ea typeface="微软雅黑" charset="0"/>
                <a:cs typeface="微软雅黑" charset="0"/>
              </a:rPr>
              <a:t>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r>
              <a:rPr lang="en-US" altLang="zh-CN" sz="2800" dirty="0">
                <a:latin typeface="微软雅黑" charset="0"/>
                <a:ea typeface="微软雅黑" charset="0"/>
                <a:cs typeface="微软雅黑" charset="0"/>
              </a:rPr>
              <a:t>--</a:t>
            </a:r>
            <a:r>
              <a:rPr lang="zh-CN" altLang="en-US" sz="2800" dirty="0">
                <a:solidFill>
                  <a:srgbClr val="FF0000"/>
                </a:solidFill>
                <a:latin typeface="微软雅黑" charset="0"/>
                <a:ea typeface="微软雅黑" charset="0"/>
                <a:cs typeface="微软雅黑" charset="0"/>
              </a:rPr>
              <a:t>参数映射</a:t>
            </a: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428626" y="1232685"/>
            <a:ext cx="11444287" cy="2708434"/>
          </a:xfrm>
          <a:prstGeom prst="rect">
            <a:avLst/>
          </a:prstGeom>
          <a:noFill/>
        </p:spPr>
        <p:txBody>
          <a:bodyPr wrap="square" rtlCol="0">
            <a:spAutoFit/>
          </a:bodyPr>
          <a:lstStyle/>
          <a:p>
            <a:pPr>
              <a:lnSpc>
                <a:spcPct val="150000"/>
              </a:lnSpc>
            </a:pPr>
            <a:r>
              <a:rPr lang="zh-CN" altLang="en-US" sz="2000" dirty="0"/>
              <a:t>参数映射</a:t>
            </a:r>
            <a:endParaRPr lang="en-US" altLang="zh-CN" sz="2000" dirty="0"/>
          </a:p>
          <a:p>
            <a:pPr>
              <a:lnSpc>
                <a:spcPct val="150000"/>
              </a:lnSpc>
            </a:pPr>
            <a:endParaRPr lang="en-US" altLang="zh-CN" sz="2000" b="1"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
        <p:nvSpPr>
          <p:cNvPr id="8" name="文本框 7"/>
          <p:cNvSpPr txBox="1"/>
          <p:nvPr/>
        </p:nvSpPr>
        <p:spPr>
          <a:xfrm>
            <a:off x="977900" y="3802380"/>
            <a:ext cx="9572625" cy="1014730"/>
          </a:xfrm>
          <a:prstGeom prst="rect">
            <a:avLst/>
          </a:prstGeom>
          <a:noFill/>
        </p:spPr>
        <p:txBody>
          <a:bodyPr wrap="square" rtlCol="0">
            <a:spAutoFit/>
          </a:bodyPr>
          <a:lstStyle/>
          <a:p>
            <a:pPr>
              <a:lnSpc>
                <a:spcPct val="150000"/>
              </a:lnSpc>
            </a:pPr>
            <a:r>
              <a:rPr lang="zh-CN" altLang="en-US" sz="2000" dirty="0"/>
              <a:t>如果 </a:t>
            </a:r>
            <a:r>
              <a:rPr lang="en-US" altLang="zh-CN" sz="2000" dirty="0"/>
              <a:t>User </a:t>
            </a:r>
            <a:r>
              <a:rPr lang="zh-CN" altLang="en-US" sz="2000" dirty="0"/>
              <a:t>类型的参数对象传递到了语句中，会查找 </a:t>
            </a:r>
            <a:r>
              <a:rPr lang="en-US" altLang="zh-CN" sz="2000" dirty="0"/>
              <a:t>id</a:t>
            </a:r>
            <a:r>
              <a:rPr lang="zh-CN" altLang="en-US" sz="2000" dirty="0"/>
              <a:t>、</a:t>
            </a:r>
            <a:r>
              <a:rPr lang="en-US" altLang="zh-CN" sz="2000" dirty="0"/>
              <a:t>username </a:t>
            </a:r>
            <a:r>
              <a:rPr lang="zh-CN" altLang="en-US" sz="2000" dirty="0"/>
              <a:t>和 </a:t>
            </a:r>
            <a:r>
              <a:rPr lang="en-US" altLang="zh-CN" sz="2000" dirty="0"/>
              <a:t>password </a:t>
            </a:r>
            <a:r>
              <a:rPr lang="zh-CN" altLang="en-US" sz="2000" dirty="0"/>
              <a:t>属性，然后将它们的值</a:t>
            </a:r>
            <a:r>
              <a:rPr lang="zh-CN" altLang="en-US" sz="2000" dirty="0">
                <a:solidFill>
                  <a:srgbClr val="FF0000"/>
                </a:solidFill>
              </a:rPr>
              <a:t>传入预处理语句</a:t>
            </a:r>
            <a:r>
              <a:rPr lang="zh-CN" altLang="en-US" sz="2000" dirty="0"/>
              <a:t>的参数中。</a:t>
            </a:r>
            <a:endParaRPr lang="zh-CN" altLang="en-US" sz="2000" dirty="0"/>
          </a:p>
        </p:txBody>
      </p:sp>
      <p:pic>
        <p:nvPicPr>
          <p:cNvPr id="3" name="图片 2"/>
          <p:cNvPicPr>
            <a:picLocks noChangeAspect="1"/>
          </p:cNvPicPr>
          <p:nvPr/>
        </p:nvPicPr>
        <p:blipFill>
          <a:blip r:embed="rId1"/>
          <a:stretch>
            <a:fillRect/>
          </a:stretch>
        </p:blipFill>
        <p:spPr>
          <a:xfrm>
            <a:off x="2299188" y="1974522"/>
            <a:ext cx="5771052" cy="1225513"/>
          </a:xfrm>
          <a:prstGeom prst="rect">
            <a:avLst/>
          </a:prstGeom>
        </p:spPr>
      </p:pic>
      <p:cxnSp>
        <p:nvCxnSpPr>
          <p:cNvPr id="4" name="直接箭头连接符 3"/>
          <p:cNvCxnSpPr/>
          <p:nvPr/>
        </p:nvCxnSpPr>
        <p:spPr>
          <a:xfrm flipH="1">
            <a:off x="6910705" y="1511935"/>
            <a:ext cx="1049020" cy="3765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971155" y="1341120"/>
            <a:ext cx="3738880" cy="368300"/>
          </a:xfrm>
          <a:prstGeom prst="rect">
            <a:avLst/>
          </a:prstGeom>
          <a:noFill/>
        </p:spPr>
        <p:txBody>
          <a:bodyPr wrap="none" rtlCol="0">
            <a:spAutoFit/>
          </a:bodyPr>
          <a:p>
            <a:r>
              <a:rPr lang="zh-CN" altLang="en-US"/>
              <a:t>也可以不指定，由</a:t>
            </a:r>
            <a:r>
              <a:rPr lang="en-US" altLang="zh-CN"/>
              <a:t>MyBatis</a:t>
            </a:r>
            <a:r>
              <a:rPr lang="zh-CN" altLang="en-US"/>
              <a:t>自己推断</a:t>
            </a:r>
            <a:endParaRPr lang="zh-CN" altLang="en-US"/>
          </a:p>
        </p:txBody>
      </p:sp>
      <p:sp>
        <p:nvSpPr>
          <p:cNvPr id="6" name="文本框 5"/>
          <p:cNvSpPr txBox="1"/>
          <p:nvPr/>
        </p:nvSpPr>
        <p:spPr>
          <a:xfrm>
            <a:off x="5525770" y="6244590"/>
            <a:ext cx="5854065" cy="368300"/>
          </a:xfrm>
          <a:prstGeom prst="rect">
            <a:avLst/>
          </a:prstGeom>
          <a:noFill/>
        </p:spPr>
        <p:txBody>
          <a:bodyPr wrap="square" rtlCol="0" anchor="t">
            <a:spAutoFit/>
          </a:bodyPr>
          <a:p>
            <a:r>
              <a:rPr lang="zh-CN" altLang="en-US">
                <a:hlinkClick r:id="rId2" action="ppaction://hlinkfile"/>
              </a:rPr>
              <a:t>https://mybatis.org/mybatis-3/zh/sqlmap-xml.html</a:t>
            </a:r>
            <a:endParaRPr lang="zh-CN" altLang="en-US"/>
          </a:p>
        </p:txBody>
      </p:sp>
    </p:spTree>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r>
              <a:rPr lang="en-US" altLang="zh-CN" sz="2800" dirty="0">
                <a:latin typeface="微软雅黑" charset="0"/>
                <a:ea typeface="微软雅黑" charset="0"/>
                <a:cs typeface="微软雅黑" charset="0"/>
              </a:rPr>
              <a:t>--</a:t>
            </a:r>
            <a:r>
              <a:rPr lang="zh-CN" altLang="en-US" sz="2800" dirty="0">
                <a:solidFill>
                  <a:srgbClr val="FF0000"/>
                </a:solidFill>
                <a:latin typeface="微软雅黑" charset="0"/>
                <a:ea typeface="微软雅黑" charset="0"/>
                <a:cs typeface="微软雅黑" charset="0"/>
              </a:rPr>
              <a:t>参数映射</a:t>
            </a: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428626" y="1254910"/>
            <a:ext cx="11444287" cy="2245360"/>
          </a:xfrm>
          <a:prstGeom prst="rect">
            <a:avLst/>
          </a:prstGeom>
          <a:noFill/>
        </p:spPr>
        <p:txBody>
          <a:bodyPr wrap="square" rtlCol="0">
            <a:spAutoFit/>
          </a:bodyPr>
          <a:lstStyle/>
          <a:p>
            <a:pPr>
              <a:lnSpc>
                <a:spcPct val="150000"/>
              </a:lnSpc>
            </a:pPr>
            <a:r>
              <a:rPr lang="zh-CN" altLang="en-US" sz="2000" dirty="0"/>
              <a:t>参数映射</a:t>
            </a:r>
            <a:r>
              <a:rPr lang="en-US" altLang="zh-CN" sz="2000" dirty="0"/>
              <a:t>---字符串替换</a:t>
            </a:r>
            <a:endParaRPr lang="en-US" altLang="zh-CN" sz="2000" dirty="0"/>
          </a:p>
          <a:p>
            <a:pPr>
              <a:lnSpc>
                <a:spcPct val="150000"/>
              </a:lnSpc>
            </a:pPr>
            <a:endParaRPr lang="en-US" altLang="zh-CN" sz="2000" b="1" dirty="0"/>
          </a:p>
          <a:p>
            <a:pPr>
              <a:lnSpc>
                <a:spcPct val="150000"/>
              </a:lnSpc>
            </a:pPr>
            <a:endParaRPr lang="en-US" altLang="zh-CN" sz="2000" dirty="0"/>
          </a:p>
          <a:p>
            <a:pPr>
              <a:lnSpc>
                <a:spcPct val="150000"/>
              </a:lnSpc>
            </a:pPr>
            <a:endParaRPr lang="en-US" altLang="zh-CN" sz="2000" dirty="0"/>
          </a:p>
          <a:p>
            <a:endParaRPr lang="zh-CN" altLang="en-US" sz="2000" dirty="0"/>
          </a:p>
        </p:txBody>
      </p:sp>
      <p:pic>
        <p:nvPicPr>
          <p:cNvPr id="4" name="图片 3"/>
          <p:cNvPicPr>
            <a:picLocks noChangeAspect="1"/>
          </p:cNvPicPr>
          <p:nvPr/>
        </p:nvPicPr>
        <p:blipFill>
          <a:blip r:embed="rId1"/>
          <a:stretch>
            <a:fillRect/>
          </a:stretch>
        </p:blipFill>
        <p:spPr>
          <a:xfrm>
            <a:off x="1683386" y="5785020"/>
            <a:ext cx="8374062" cy="546729"/>
          </a:xfrm>
          <a:prstGeom prst="rect">
            <a:avLst/>
          </a:prstGeom>
        </p:spPr>
      </p:pic>
      <p:sp>
        <p:nvSpPr>
          <p:cNvPr id="5" name="矩形 4"/>
          <p:cNvSpPr/>
          <p:nvPr/>
        </p:nvSpPr>
        <p:spPr>
          <a:xfrm>
            <a:off x="428363" y="1829784"/>
            <a:ext cx="11468996" cy="1290866"/>
          </a:xfrm>
          <a:prstGeom prst="rect">
            <a:avLst/>
          </a:prstGeom>
        </p:spPr>
        <p:txBody>
          <a:bodyPr wrap="square">
            <a:spAutoFit/>
          </a:bodyPr>
          <a:lstStyle/>
          <a:p>
            <a:pPr>
              <a:lnSpc>
                <a:spcPct val="150000"/>
              </a:lnSpc>
            </a:pPr>
            <a:r>
              <a:rPr lang="zh-CN" altLang="en-US" dirty="0">
                <a:solidFill>
                  <a:srgbClr val="333333"/>
                </a:solidFill>
                <a:latin typeface="Helvetica Neue" panose="02000503000000020004" pitchFamily="2" charset="0"/>
              </a:rPr>
              <a:t>默认情况下，使用 </a:t>
            </a:r>
            <a:r>
              <a:rPr lang="en-US" altLang="zh-CN" dirty="0">
                <a:solidFill>
                  <a:srgbClr val="FF0000"/>
                </a:solidFill>
              </a:rPr>
              <a:t>#</a:t>
            </a:r>
            <a:r>
              <a:rPr lang="en-US" altLang="zh-CN" dirty="0"/>
              <a:t>{}</a:t>
            </a:r>
            <a:r>
              <a:rPr lang="zh-CN" altLang="en-US" dirty="0">
                <a:solidFill>
                  <a:srgbClr val="333333"/>
                </a:solidFill>
                <a:latin typeface="Helvetica Neue" panose="02000503000000020004" pitchFamily="2" charset="0"/>
              </a:rPr>
              <a:t> 参数语法时，</a:t>
            </a:r>
            <a:r>
              <a:rPr lang="en-US" altLang="zh-CN" dirty="0" err="1">
                <a:solidFill>
                  <a:srgbClr val="333333"/>
                </a:solidFill>
                <a:latin typeface="Helvetica Neue" panose="02000503000000020004" pitchFamily="2" charset="0"/>
              </a:rPr>
              <a:t>MyBatis</a:t>
            </a:r>
            <a:r>
              <a:rPr lang="en-US" altLang="zh-CN" dirty="0">
                <a:solidFill>
                  <a:srgbClr val="333333"/>
                </a:solidFill>
                <a:latin typeface="Helvetica Neue" panose="02000503000000020004" pitchFamily="2" charset="0"/>
              </a:rPr>
              <a:t> </a:t>
            </a:r>
            <a:r>
              <a:rPr lang="zh-CN" altLang="en-US" dirty="0">
                <a:solidFill>
                  <a:srgbClr val="333333"/>
                </a:solidFill>
                <a:latin typeface="Helvetica Neue" panose="02000503000000020004" pitchFamily="2" charset="0"/>
              </a:rPr>
              <a:t>会创建 </a:t>
            </a:r>
            <a:r>
              <a:rPr lang="en-US" altLang="zh-CN" dirty="0" err="1"/>
              <a:t>PreparedStatement</a:t>
            </a:r>
            <a:r>
              <a:rPr lang="zh-CN" altLang="en-US" dirty="0">
                <a:solidFill>
                  <a:srgbClr val="333333"/>
                </a:solidFill>
                <a:latin typeface="Helvetica Neue" panose="02000503000000020004" pitchFamily="2" charset="0"/>
              </a:rPr>
              <a:t> 参数占位符，并通过占位符安全地设置参数</a:t>
            </a:r>
            <a:r>
              <a:rPr lang="en-US" altLang="zh-CN" dirty="0">
                <a:solidFill>
                  <a:srgbClr val="333333"/>
                </a:solidFill>
                <a:latin typeface="Helvetica Neue" panose="02000503000000020004" pitchFamily="2" charset="0"/>
              </a:rPr>
              <a:t>,</a:t>
            </a:r>
            <a:r>
              <a:rPr lang="zh-CN" altLang="en-US" dirty="0">
                <a:solidFill>
                  <a:srgbClr val="333333"/>
                </a:solidFill>
                <a:latin typeface="Helvetica Neue" panose="02000503000000020004" pitchFamily="2" charset="0"/>
              </a:rPr>
              <a:t> 这样做更安全，更迅速，通常也是首选做法，不过如果想直接在 </a:t>
            </a:r>
            <a:r>
              <a:rPr lang="en-US" altLang="zh-CN" dirty="0">
                <a:solidFill>
                  <a:srgbClr val="333333"/>
                </a:solidFill>
                <a:latin typeface="Helvetica Neue" panose="02000503000000020004" pitchFamily="2" charset="0"/>
              </a:rPr>
              <a:t>SQL </a:t>
            </a:r>
            <a:r>
              <a:rPr lang="zh-CN" altLang="en-US" dirty="0">
                <a:solidFill>
                  <a:srgbClr val="333333"/>
                </a:solidFill>
                <a:latin typeface="Helvetica Neue" panose="02000503000000020004" pitchFamily="2" charset="0"/>
              </a:rPr>
              <a:t>语句中直接插入一个不转义的字符串可以使用</a:t>
            </a:r>
            <a:r>
              <a:rPr lang="en-US" altLang="zh-CN" dirty="0">
                <a:solidFill>
                  <a:srgbClr val="FF0000"/>
                </a:solidFill>
                <a:latin typeface="Helvetica Neue" panose="02000503000000020004" pitchFamily="2" charset="0"/>
              </a:rPr>
              <a:t>$</a:t>
            </a:r>
            <a:r>
              <a:rPr lang="en-US" altLang="zh-CN" dirty="0">
                <a:solidFill>
                  <a:srgbClr val="333333"/>
                </a:solidFill>
                <a:latin typeface="Helvetica Neue" panose="02000503000000020004" pitchFamily="2" charset="0"/>
              </a:rPr>
              <a:t>{}</a:t>
            </a:r>
            <a:r>
              <a:rPr lang="zh-CN" altLang="en-US" dirty="0">
                <a:solidFill>
                  <a:srgbClr val="333333"/>
                </a:solidFill>
                <a:latin typeface="Helvetica Neue" panose="02000503000000020004" pitchFamily="2" charset="0"/>
              </a:rPr>
              <a:t>：</a:t>
            </a:r>
            <a:endParaRPr lang="zh-CN" altLang="en-US" dirty="0"/>
          </a:p>
        </p:txBody>
      </p:sp>
      <p:pic>
        <p:nvPicPr>
          <p:cNvPr id="6" name="图片 5"/>
          <p:cNvPicPr>
            <a:picLocks noChangeAspect="1"/>
          </p:cNvPicPr>
          <p:nvPr/>
        </p:nvPicPr>
        <p:blipFill>
          <a:blip r:embed="rId2"/>
          <a:stretch>
            <a:fillRect/>
          </a:stretch>
        </p:blipFill>
        <p:spPr>
          <a:xfrm>
            <a:off x="3422650" y="2933700"/>
            <a:ext cx="5346700" cy="2108200"/>
          </a:xfrm>
          <a:prstGeom prst="rect">
            <a:avLst/>
          </a:prstGeom>
        </p:spPr>
      </p:pic>
      <p:sp>
        <p:nvSpPr>
          <p:cNvPr id="7" name="下箭头 6"/>
          <p:cNvSpPr/>
          <p:nvPr/>
        </p:nvSpPr>
        <p:spPr>
          <a:xfrm>
            <a:off x="4424680" y="5086350"/>
            <a:ext cx="227965" cy="53594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4779645" y="5170170"/>
            <a:ext cx="6177280" cy="368300"/>
          </a:xfrm>
          <a:prstGeom prst="rect">
            <a:avLst/>
          </a:prstGeom>
          <a:noFill/>
        </p:spPr>
        <p:txBody>
          <a:bodyPr wrap="none" rtlCol="0">
            <a:spAutoFit/>
          </a:bodyPr>
          <a:p>
            <a:r>
              <a:rPr lang="zh-CN" altLang="en-US"/>
              <a:t>查询的列名改成从参数传递，列名参数不需要转义，使用</a:t>
            </a:r>
            <a:r>
              <a:rPr lang="en-US" altLang="zh-CN">
                <a:solidFill>
                  <a:srgbClr val="FF0000"/>
                </a:solidFill>
              </a:rPr>
              <a:t>$</a:t>
            </a:r>
            <a:r>
              <a:rPr lang="en-US" altLang="zh-CN"/>
              <a:t>{}</a:t>
            </a:r>
            <a:endParaRPr lang="en-US" altLang="zh-CN"/>
          </a:p>
        </p:txBody>
      </p:sp>
    </p:spTree>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42426" y="1964490"/>
            <a:ext cx="7474425" cy="146451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微软雅黑" charset="0"/>
                <a:ea typeface="微软雅黑" charset="0"/>
                <a:cs typeface="微软雅黑" charset="0"/>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r>
              <a:rPr lang="en-US" altLang="zh-CN" sz="2800" dirty="0">
                <a:latin typeface="微软雅黑" charset="0"/>
                <a:ea typeface="微软雅黑" charset="0"/>
                <a:cs typeface="微软雅黑" charset="0"/>
              </a:rPr>
              <a:t>--</a:t>
            </a:r>
            <a:r>
              <a:rPr lang="zh-CN" altLang="en-US" sz="2800" dirty="0">
                <a:solidFill>
                  <a:srgbClr val="FF0000"/>
                </a:solidFill>
                <a:latin typeface="微软雅黑" charset="0"/>
                <a:ea typeface="微软雅黑" charset="0"/>
                <a:cs typeface="微软雅黑" charset="0"/>
              </a:rPr>
              <a:t>结果映射</a:t>
            </a: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239246" y="1232633"/>
            <a:ext cx="11444287" cy="2708434"/>
          </a:xfrm>
          <a:prstGeom prst="rect">
            <a:avLst/>
          </a:prstGeom>
          <a:noFill/>
        </p:spPr>
        <p:txBody>
          <a:bodyPr wrap="square" rtlCol="0">
            <a:spAutoFit/>
          </a:bodyPr>
          <a:lstStyle/>
          <a:p>
            <a:pPr>
              <a:lnSpc>
                <a:spcPct val="150000"/>
              </a:lnSpc>
            </a:pPr>
            <a:r>
              <a:rPr lang="zh-CN" altLang="en-US" sz="2000" dirty="0"/>
              <a:t>结果映射</a:t>
            </a:r>
            <a:endParaRPr lang="en-US" altLang="zh-CN" sz="2000" dirty="0"/>
          </a:p>
          <a:p>
            <a:pPr>
              <a:lnSpc>
                <a:spcPct val="150000"/>
              </a:lnSpc>
            </a:pPr>
            <a:endParaRPr lang="en-US" altLang="zh-CN" sz="2000" b="1"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
        <p:nvSpPr>
          <p:cNvPr id="14" name="文本框 13"/>
          <p:cNvSpPr txBox="1"/>
          <p:nvPr/>
        </p:nvSpPr>
        <p:spPr>
          <a:xfrm>
            <a:off x="4457065" y="2839720"/>
            <a:ext cx="7403465" cy="1476375"/>
          </a:xfrm>
          <a:prstGeom prst="rect">
            <a:avLst/>
          </a:prstGeom>
          <a:noFill/>
        </p:spPr>
        <p:txBody>
          <a:bodyPr wrap="square" rtlCol="0">
            <a:spAutoFit/>
          </a:bodyPr>
          <a:lstStyle/>
          <a:p>
            <a:pPr>
              <a:lnSpc>
                <a:spcPct val="150000"/>
              </a:lnSpc>
            </a:pPr>
            <a:r>
              <a:rPr lang="en-US" altLang="zh-CN" sz="2000" dirty="0" err="1">
                <a:solidFill>
                  <a:srgbClr val="FF0000"/>
                </a:solidFill>
              </a:rPr>
              <a:t>resultType</a:t>
            </a:r>
            <a:r>
              <a:rPr lang="zh-CN" altLang="en-US" sz="2000" dirty="0"/>
              <a:t>查询结果映射为</a:t>
            </a:r>
            <a:r>
              <a:rPr lang="en-US" altLang="zh-CN" sz="2000" dirty="0"/>
              <a:t>User</a:t>
            </a:r>
            <a:r>
              <a:rPr lang="zh-CN" altLang="en-US" sz="2000" dirty="0"/>
              <a:t>对象或</a:t>
            </a:r>
            <a:r>
              <a:rPr lang="en-US" altLang="zh-CN" sz="2000" dirty="0"/>
              <a:t>User</a:t>
            </a:r>
            <a:r>
              <a:rPr lang="zh-CN" altLang="en-US" sz="2000" dirty="0"/>
              <a:t>对象列表</a:t>
            </a:r>
            <a:endParaRPr lang="zh-CN" altLang="en-US" sz="2000" dirty="0"/>
          </a:p>
          <a:p>
            <a:pPr>
              <a:lnSpc>
                <a:spcPct val="150000"/>
              </a:lnSpc>
            </a:pPr>
            <a:r>
              <a:rPr lang="en-US" altLang="zh-CN" sz="2000" dirty="0">
                <a:solidFill>
                  <a:srgbClr val="FF0000"/>
                </a:solidFill>
              </a:rPr>
              <a:t>resultType</a:t>
            </a:r>
            <a:r>
              <a:rPr lang="zh-CN" altLang="en-US" sz="2000" dirty="0"/>
              <a:t>还可以指定为</a:t>
            </a:r>
            <a:r>
              <a:rPr lang="en-US" altLang="zh-CN" sz="2000" dirty="0">
                <a:solidFill>
                  <a:srgbClr val="FF0000"/>
                </a:solidFill>
              </a:rPr>
              <a:t>map</a:t>
            </a:r>
            <a:r>
              <a:rPr lang="zh-CN" altLang="en-US" sz="2000" dirty="0"/>
              <a:t>，使用</a:t>
            </a:r>
            <a:r>
              <a:rPr lang="en-US" altLang="zh-CN" sz="2000" dirty="0">
                <a:solidFill>
                  <a:srgbClr val="FF0000"/>
                </a:solidFill>
              </a:rPr>
              <a:t>Map&lt;String,Object&gt;</a:t>
            </a:r>
            <a:r>
              <a:rPr lang="zh-CN" altLang="en-US" sz="2000" dirty="0"/>
              <a:t>存储结果集</a:t>
            </a:r>
            <a:endParaRPr lang="zh-CN" altLang="en-US" sz="2000" dirty="0"/>
          </a:p>
        </p:txBody>
      </p:sp>
      <p:pic>
        <p:nvPicPr>
          <p:cNvPr id="5" name="图片 4"/>
          <p:cNvPicPr>
            <a:picLocks noChangeAspect="1"/>
          </p:cNvPicPr>
          <p:nvPr/>
        </p:nvPicPr>
        <p:blipFill>
          <a:blip r:embed="rId2"/>
          <a:stretch>
            <a:fillRect/>
          </a:stretch>
        </p:blipFill>
        <p:spPr>
          <a:xfrm>
            <a:off x="168275" y="4672924"/>
            <a:ext cx="7881863" cy="1439383"/>
          </a:xfrm>
          <a:prstGeom prst="rect">
            <a:avLst/>
          </a:prstGeom>
        </p:spPr>
      </p:pic>
      <p:pic>
        <p:nvPicPr>
          <p:cNvPr id="6" name="图片 5"/>
          <p:cNvPicPr>
            <a:picLocks noChangeAspect="1"/>
          </p:cNvPicPr>
          <p:nvPr/>
        </p:nvPicPr>
        <p:blipFill>
          <a:blip r:embed="rId3"/>
          <a:stretch>
            <a:fillRect/>
          </a:stretch>
        </p:blipFill>
        <p:spPr>
          <a:xfrm>
            <a:off x="6600825" y="4548367"/>
            <a:ext cx="5400111" cy="1261882"/>
          </a:xfrm>
          <a:prstGeom prst="rect">
            <a:avLst/>
          </a:prstGeom>
        </p:spPr>
      </p:pic>
      <p:sp>
        <p:nvSpPr>
          <p:cNvPr id="12" name="文本框 11"/>
          <p:cNvSpPr txBox="1"/>
          <p:nvPr/>
        </p:nvSpPr>
        <p:spPr>
          <a:xfrm>
            <a:off x="4456890" y="6112283"/>
            <a:ext cx="6289927" cy="500650"/>
          </a:xfrm>
          <a:prstGeom prst="rect">
            <a:avLst/>
          </a:prstGeom>
          <a:noFill/>
        </p:spPr>
        <p:txBody>
          <a:bodyPr wrap="square" rtlCol="0">
            <a:spAutoFit/>
          </a:bodyPr>
          <a:lstStyle/>
          <a:p>
            <a:pPr>
              <a:lnSpc>
                <a:spcPct val="150000"/>
              </a:lnSpc>
            </a:pPr>
            <a:r>
              <a:rPr lang="en-US" altLang="zh-CN" sz="2000" dirty="0" err="1">
                <a:solidFill>
                  <a:srgbClr val="FF0000"/>
                </a:solidFill>
              </a:rPr>
              <a:t>resultMap</a:t>
            </a:r>
            <a:r>
              <a:rPr lang="zh-CN" altLang="en-US" sz="2000" dirty="0"/>
              <a:t>提供更多的配置，解决如列名不匹配问题</a:t>
            </a:r>
            <a:endParaRPr lang="zh-CN" altLang="en-US" sz="2000" dirty="0"/>
          </a:p>
        </p:txBody>
      </p:sp>
    </p:spTree>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r>
              <a:rPr lang="en-US" altLang="zh-CN" sz="2800" dirty="0">
                <a:latin typeface="微软雅黑" charset="0"/>
                <a:ea typeface="微软雅黑" charset="0"/>
                <a:cs typeface="微软雅黑" charset="0"/>
              </a:rPr>
              <a:t>--</a:t>
            </a:r>
            <a:r>
              <a:rPr lang="zh-CN" altLang="en-US" sz="2800" dirty="0">
                <a:solidFill>
                  <a:srgbClr val="FF0000"/>
                </a:solidFill>
                <a:latin typeface="微软雅黑" charset="0"/>
                <a:ea typeface="微软雅黑" charset="0"/>
                <a:cs typeface="微软雅黑" charset="0"/>
              </a:rPr>
              <a:t>关联查询</a:t>
            </a:r>
            <a:endParaRPr lang="zh-CN" altLang="en-US" sz="2800" b="1" dirty="0">
              <a:solidFill>
                <a:schemeClr val="tx1">
                  <a:lumMod val="85000"/>
                  <a:lumOff val="15000"/>
                </a:schemeClr>
              </a:solidFill>
              <a:latin typeface="微软雅黑" charset="0"/>
              <a:ea typeface="微软雅黑" charset="0"/>
              <a:cs typeface="微软雅黑" charset="0"/>
            </a:endParaRPr>
          </a:p>
        </p:txBody>
      </p:sp>
      <p:sp>
        <p:nvSpPr>
          <p:cNvPr id="2" name="文本框 1"/>
          <p:cNvSpPr txBox="1"/>
          <p:nvPr/>
        </p:nvSpPr>
        <p:spPr>
          <a:xfrm>
            <a:off x="428626" y="1232685"/>
            <a:ext cx="11444287" cy="3169285"/>
          </a:xfrm>
          <a:prstGeom prst="rect">
            <a:avLst/>
          </a:prstGeom>
          <a:noFill/>
        </p:spPr>
        <p:txBody>
          <a:bodyPr wrap="square" rtlCol="0">
            <a:spAutoFit/>
          </a:bodyPr>
          <a:lstStyle/>
          <a:p>
            <a:pPr>
              <a:lnSpc>
                <a:spcPct val="150000"/>
              </a:lnSpc>
            </a:pPr>
            <a:r>
              <a:rPr lang="zh-CN" altLang="en-US" sz="2000" dirty="0"/>
              <a:t>如下例：通过</a:t>
            </a:r>
            <a:r>
              <a:rPr lang="en-US" altLang="zh-CN" sz="2000" dirty="0" err="1"/>
              <a:t>findAllWithComments</a:t>
            </a:r>
            <a:r>
              <a:rPr lang="zh-CN" altLang="en-US" sz="2000" dirty="0"/>
              <a:t>查询商品，然后每个商品通过</a:t>
            </a:r>
            <a:r>
              <a:rPr lang="en-US" altLang="zh-CN" sz="2000" dirty="0" err="1"/>
              <a:t>findByProdId</a:t>
            </a:r>
            <a:r>
              <a:rPr lang="zh-CN" altLang="en-US" sz="2000" dirty="0"/>
              <a:t>可以查询对应的评论。</a:t>
            </a:r>
            <a:r>
              <a:rPr lang="en-US" altLang="zh-CN" sz="2000" dirty="0">
                <a:solidFill>
                  <a:srgbClr val="FF0000"/>
                </a:solidFill>
              </a:rPr>
              <a:t>&lt;collection&gt;</a:t>
            </a:r>
            <a:r>
              <a:rPr lang="zh-CN" altLang="en-US" sz="2000" dirty="0"/>
              <a:t>为</a:t>
            </a:r>
            <a:r>
              <a:rPr lang="zh-CN" altLang="en-US" sz="2000" dirty="0">
                <a:solidFill>
                  <a:srgbClr val="FF0000"/>
                </a:solidFill>
              </a:rPr>
              <a:t>一对多</a:t>
            </a:r>
            <a:r>
              <a:rPr lang="zh-CN" altLang="en-US" sz="2000" dirty="0"/>
              <a:t>级联时的嵌套集合，</a:t>
            </a:r>
            <a:r>
              <a:rPr lang="en-US" altLang="zh-CN" sz="2000" dirty="0">
                <a:solidFill>
                  <a:srgbClr val="FF0000"/>
                </a:solidFill>
              </a:rPr>
              <a:t>&lt;association&gt;</a:t>
            </a:r>
            <a:r>
              <a:rPr lang="zh-CN" altLang="en-US" sz="2000" dirty="0"/>
              <a:t>为</a:t>
            </a:r>
            <a:r>
              <a:rPr lang="zh-CN" altLang="en-US" sz="2000" dirty="0">
                <a:solidFill>
                  <a:srgbClr val="FF0000"/>
                </a:solidFill>
              </a:rPr>
              <a:t>一对一</a:t>
            </a:r>
            <a:r>
              <a:rPr lang="zh-CN" altLang="en-US" sz="2000" dirty="0"/>
              <a:t>级联</a:t>
            </a:r>
            <a:endParaRPr lang="en-US" altLang="zh-CN" sz="2000" dirty="0"/>
          </a:p>
          <a:p>
            <a:pPr>
              <a:lnSpc>
                <a:spcPct val="150000"/>
              </a:lnSpc>
            </a:pPr>
            <a:endParaRPr lang="en-US" altLang="zh-CN" sz="2000" b="1"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
        <p:nvSpPr>
          <p:cNvPr id="4" name="文本框 3"/>
          <p:cNvSpPr txBox="1"/>
          <p:nvPr/>
        </p:nvSpPr>
        <p:spPr>
          <a:xfrm>
            <a:off x="6877377" y="6196830"/>
            <a:ext cx="1107996" cy="369332"/>
          </a:xfrm>
          <a:prstGeom prst="rect">
            <a:avLst/>
          </a:prstGeom>
          <a:noFill/>
        </p:spPr>
        <p:txBody>
          <a:bodyPr wrap="none" rtlCol="0">
            <a:spAutoFit/>
          </a:bodyPr>
          <a:lstStyle/>
          <a:p>
            <a:r>
              <a:rPr kumimoji="1" lang="zh-CN" altLang="en-US" dirty="0"/>
              <a:t>嵌套查询</a:t>
            </a:r>
            <a:endParaRPr kumimoji="1" lang="zh-CN" altLang="en-US" dirty="0"/>
          </a:p>
        </p:txBody>
      </p:sp>
      <p:sp>
        <p:nvSpPr>
          <p:cNvPr id="5" name="文本框 4"/>
          <p:cNvSpPr txBox="1"/>
          <p:nvPr/>
        </p:nvSpPr>
        <p:spPr>
          <a:xfrm>
            <a:off x="245745" y="6322695"/>
            <a:ext cx="6449695" cy="368300"/>
          </a:xfrm>
          <a:prstGeom prst="rect">
            <a:avLst/>
          </a:prstGeom>
          <a:noFill/>
        </p:spPr>
        <p:txBody>
          <a:bodyPr wrap="square" rtlCol="0" anchor="t">
            <a:spAutoFit/>
          </a:bodyPr>
          <a:p>
            <a:r>
              <a:rPr lang="zh-CN" altLang="en-US"/>
              <a:t>示例代码：</a:t>
            </a:r>
            <a:r>
              <a:rPr lang="zh-CN" altLang="en-US">
                <a:hlinkClick r:id="rId1" action="ppaction://hlinkfile"/>
              </a:rPr>
              <a:t>https://gitee.com/buptnetwork/mybatis-demo</a:t>
            </a:r>
            <a:endParaRPr lang="zh-CN" altLang="en-US"/>
          </a:p>
        </p:txBody>
      </p:sp>
      <p:pic>
        <p:nvPicPr>
          <p:cNvPr id="6" name="图片 5"/>
          <p:cNvPicPr>
            <a:picLocks noChangeAspect="1"/>
          </p:cNvPicPr>
          <p:nvPr/>
        </p:nvPicPr>
        <p:blipFill>
          <a:blip r:embed="rId2"/>
          <a:stretch>
            <a:fillRect/>
          </a:stretch>
        </p:blipFill>
        <p:spPr>
          <a:xfrm>
            <a:off x="1306830" y="2315210"/>
            <a:ext cx="9336405" cy="3881755"/>
          </a:xfrm>
          <a:prstGeom prst="rect">
            <a:avLst/>
          </a:prstGeom>
        </p:spPr>
      </p:pic>
      <p:cxnSp>
        <p:nvCxnSpPr>
          <p:cNvPr id="7" name="直接箭头连接符 6"/>
          <p:cNvCxnSpPr/>
          <p:nvPr/>
        </p:nvCxnSpPr>
        <p:spPr>
          <a:xfrm flipH="1" flipV="1">
            <a:off x="6974205" y="2457450"/>
            <a:ext cx="1355725" cy="228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330565" y="2146300"/>
            <a:ext cx="3352165" cy="645160"/>
          </a:xfrm>
          <a:prstGeom prst="rect">
            <a:avLst/>
          </a:prstGeom>
          <a:noFill/>
        </p:spPr>
        <p:txBody>
          <a:bodyPr wrap="square" rtlCol="0">
            <a:spAutoFit/>
          </a:bodyPr>
          <a:p>
            <a:r>
              <a:rPr lang="en-US" altLang="zh-CN"/>
              <a:t>type</a:t>
            </a:r>
            <a:r>
              <a:rPr lang="zh-CN" altLang="en-US"/>
              <a:t>可以使用专门定义的</a:t>
            </a:r>
            <a:r>
              <a:rPr lang="en-US" altLang="zh-CN"/>
              <a:t>vo</a:t>
            </a:r>
            <a:r>
              <a:rPr lang="zh-CN" altLang="en-US"/>
              <a:t>类型，也可以简单使用</a:t>
            </a:r>
            <a:r>
              <a:rPr lang="en-US" altLang="zh-CN">
                <a:solidFill>
                  <a:srgbClr val="FF0000"/>
                </a:solidFill>
              </a:rPr>
              <a:t>map</a:t>
            </a:r>
            <a:endParaRPr lang="en-US" altLang="zh-CN">
              <a:solidFill>
                <a:srgbClr val="FF0000"/>
              </a:solidFill>
            </a:endParaRPr>
          </a:p>
        </p:txBody>
      </p:sp>
    </p:spTree>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r>
              <a:rPr lang="en-US" altLang="zh-CN" sz="2800" dirty="0">
                <a:latin typeface="微软雅黑" charset="0"/>
                <a:ea typeface="微软雅黑" charset="0"/>
                <a:cs typeface="微软雅黑" charset="0"/>
              </a:rPr>
              <a:t>--</a:t>
            </a:r>
            <a:r>
              <a:rPr lang="zh-CN" altLang="en-US" sz="2800" dirty="0">
                <a:solidFill>
                  <a:srgbClr val="FF0000"/>
                </a:solidFill>
                <a:latin typeface="微软雅黑" charset="0"/>
                <a:ea typeface="微软雅黑" charset="0"/>
                <a:cs typeface="微软雅黑" charset="0"/>
              </a:rPr>
              <a:t>关联查询</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373856" y="1304122"/>
            <a:ext cx="11444287" cy="5016758"/>
          </a:xfrm>
          <a:prstGeom prst="rect">
            <a:avLst/>
          </a:prstGeom>
          <a:noFill/>
        </p:spPr>
        <p:txBody>
          <a:bodyPr wrap="square" rtlCol="0">
            <a:spAutoFit/>
          </a:bodyPr>
          <a:lstStyle/>
          <a:p>
            <a:pPr>
              <a:lnSpc>
                <a:spcPct val="150000"/>
              </a:lnSpc>
            </a:pPr>
            <a:r>
              <a:rPr lang="zh-CN" altLang="en-US" sz="2000" dirty="0"/>
              <a:t>嵌套关联查询方式虽然很简单，但在大型数据集或大型数据表上表现不佳。这个问题被称为“</a:t>
            </a:r>
            <a:r>
              <a:rPr lang="en-US" altLang="zh-CN" sz="2000" dirty="0">
                <a:solidFill>
                  <a:srgbClr val="FF0000"/>
                </a:solidFill>
              </a:rPr>
              <a:t>N+1 </a:t>
            </a:r>
            <a:r>
              <a:rPr lang="zh-CN" altLang="en-US" sz="2000" dirty="0">
                <a:solidFill>
                  <a:srgbClr val="FF0000"/>
                </a:solidFill>
              </a:rPr>
              <a:t>查询问题</a:t>
            </a:r>
            <a:r>
              <a:rPr lang="zh-CN" altLang="en-US" sz="2000" dirty="0"/>
              <a:t>”。 概括地讲，</a:t>
            </a:r>
            <a:r>
              <a:rPr lang="en-US" altLang="zh-CN" sz="2000" dirty="0"/>
              <a:t>N+1 </a:t>
            </a:r>
            <a:r>
              <a:rPr lang="zh-CN" altLang="en-US" sz="2000" dirty="0"/>
              <a:t>查询问题是这样子的：</a:t>
            </a:r>
            <a:endParaRPr lang="zh-CN" altLang="en-US" sz="2000" dirty="0"/>
          </a:p>
          <a:p>
            <a:pPr marL="800100" lvl="1" indent="-342900">
              <a:lnSpc>
                <a:spcPct val="150000"/>
              </a:lnSpc>
              <a:buFont typeface="Arial" panose="020B0604020202020204" pitchFamily="34" charset="0"/>
              <a:buChar char="•"/>
            </a:pPr>
            <a:r>
              <a:rPr lang="zh-CN" altLang="en-US" sz="2000" dirty="0"/>
              <a:t>执行了一个单独的 </a:t>
            </a:r>
            <a:r>
              <a:rPr lang="en-US" altLang="zh-CN" sz="2000" dirty="0"/>
              <a:t>SQL </a:t>
            </a:r>
            <a:r>
              <a:rPr lang="zh-CN" altLang="en-US" sz="2000" dirty="0"/>
              <a:t>语句来获取结果的一个列表（就是“</a:t>
            </a:r>
            <a:r>
              <a:rPr lang="en-US" altLang="zh-CN" sz="2000" dirty="0"/>
              <a:t>+1”</a:t>
            </a:r>
            <a:r>
              <a:rPr lang="zh-CN" altLang="en-US" sz="2000" dirty="0"/>
              <a:t>）。</a:t>
            </a:r>
            <a:endParaRPr lang="zh-CN" altLang="en-US" sz="2000" dirty="0"/>
          </a:p>
          <a:p>
            <a:pPr marL="800100" lvl="1" indent="-342900">
              <a:lnSpc>
                <a:spcPct val="150000"/>
              </a:lnSpc>
              <a:buFont typeface="Arial" panose="020B0604020202020204" pitchFamily="34" charset="0"/>
              <a:buChar char="•"/>
            </a:pPr>
            <a:r>
              <a:rPr lang="zh-CN" altLang="en-US" sz="2000" dirty="0"/>
              <a:t>对列表返回的每条记录，执行一个 </a:t>
            </a:r>
            <a:r>
              <a:rPr lang="en-US" altLang="zh-CN" sz="2000" dirty="0"/>
              <a:t>select </a:t>
            </a:r>
            <a:r>
              <a:rPr lang="zh-CN" altLang="en-US" sz="2000" dirty="0"/>
              <a:t>查询语句来为每条记录加载详细信息（就是“</a:t>
            </a:r>
            <a:r>
              <a:rPr lang="en-US" altLang="zh-CN" sz="2000" dirty="0"/>
              <a:t>N”</a:t>
            </a:r>
            <a:r>
              <a:rPr lang="zh-CN" altLang="en-US" sz="2000" dirty="0"/>
              <a:t>）。</a:t>
            </a:r>
            <a:endParaRPr lang="en-US" altLang="zh-CN" sz="2000" dirty="0"/>
          </a:p>
          <a:p>
            <a:pPr>
              <a:lnSpc>
                <a:spcPct val="150000"/>
              </a:lnSpc>
            </a:pPr>
            <a:r>
              <a:rPr lang="en-US" altLang="zh-CN" sz="2000" dirty="0"/>
              <a:t>MyBatis </a:t>
            </a:r>
            <a:r>
              <a:rPr lang="zh-CN" altLang="en-US" sz="2000" dirty="0"/>
              <a:t>能够对这样的查询进行</a:t>
            </a:r>
            <a:r>
              <a:rPr lang="zh-CN" altLang="en-US" sz="2000" dirty="0">
                <a:solidFill>
                  <a:srgbClr val="FF0000"/>
                </a:solidFill>
              </a:rPr>
              <a:t>延迟加载</a:t>
            </a:r>
            <a:r>
              <a:rPr lang="zh-CN" altLang="en-US" sz="2000" dirty="0"/>
              <a:t>，因此可以将大量语句同时运行的开销分散开来。 然而，如果你加载记录列表之后立刻就遍历列表以获取嵌套的数据，就会触发所有的延迟加载查询，性能可能会变得很糟糕。</a:t>
            </a:r>
            <a:endParaRPr lang="en-US" altLang="zh-CN" sz="2000" b="1"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Tree>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803910" y="1740535"/>
            <a:ext cx="9974580" cy="446532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r>
              <a:rPr lang="en-US" altLang="zh-CN" sz="2800" dirty="0">
                <a:latin typeface="微软雅黑" charset="0"/>
                <a:ea typeface="微软雅黑" charset="0"/>
                <a:cs typeface="微软雅黑" charset="0"/>
              </a:rPr>
              <a:t>--</a:t>
            </a:r>
            <a:r>
              <a:rPr lang="zh-CN" altLang="en-US" sz="2800" dirty="0">
                <a:solidFill>
                  <a:srgbClr val="FF0000"/>
                </a:solidFill>
                <a:latin typeface="微软雅黑" charset="0"/>
                <a:ea typeface="微软雅黑" charset="0"/>
                <a:cs typeface="微软雅黑" charset="0"/>
              </a:rPr>
              <a:t>嵌套结果映射</a:t>
            </a: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373856" y="1162503"/>
            <a:ext cx="11444287" cy="1785104"/>
          </a:xfrm>
          <a:prstGeom prst="rect">
            <a:avLst/>
          </a:prstGeom>
          <a:noFill/>
        </p:spPr>
        <p:txBody>
          <a:bodyPr wrap="square" rtlCol="0">
            <a:spAutoFit/>
          </a:bodyPr>
          <a:lstStyle/>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
        <p:nvSpPr>
          <p:cNvPr id="4" name="文本框 3"/>
          <p:cNvSpPr txBox="1"/>
          <p:nvPr/>
        </p:nvSpPr>
        <p:spPr>
          <a:xfrm>
            <a:off x="373856" y="1340407"/>
            <a:ext cx="7109639" cy="400110"/>
          </a:xfrm>
          <a:prstGeom prst="rect">
            <a:avLst/>
          </a:prstGeom>
          <a:noFill/>
        </p:spPr>
        <p:txBody>
          <a:bodyPr wrap="none" rtlCol="0">
            <a:spAutoFit/>
          </a:bodyPr>
          <a:lstStyle/>
          <a:p>
            <a:r>
              <a:rPr lang="zh-CN" altLang="en-US" sz="2000" dirty="0"/>
              <a:t>最好采用关联的嵌套结果映射，即使用</a:t>
            </a:r>
            <a:r>
              <a:rPr lang="en-US" altLang="zh-CN" sz="2000" dirty="0"/>
              <a:t>SQL</a:t>
            </a:r>
            <a:r>
              <a:rPr lang="zh-CN" altLang="en-US" sz="2000" dirty="0"/>
              <a:t>语句解决上述问题</a:t>
            </a:r>
            <a:endParaRPr lang="zh-CN" altLang="en-US" sz="2000" dirty="0"/>
          </a:p>
        </p:txBody>
      </p:sp>
      <p:sp>
        <p:nvSpPr>
          <p:cNvPr id="10" name="文本框 9"/>
          <p:cNvSpPr txBox="1"/>
          <p:nvPr/>
        </p:nvSpPr>
        <p:spPr>
          <a:xfrm>
            <a:off x="8328455" y="2827474"/>
            <a:ext cx="2031325" cy="369332"/>
          </a:xfrm>
          <a:prstGeom prst="rect">
            <a:avLst/>
          </a:prstGeom>
          <a:noFill/>
        </p:spPr>
        <p:txBody>
          <a:bodyPr wrap="none" rtlCol="0">
            <a:spAutoFit/>
          </a:bodyPr>
          <a:lstStyle/>
          <a:p>
            <a:r>
              <a:rPr kumimoji="1" lang="zh-CN" altLang="en-US" dirty="0">
                <a:solidFill>
                  <a:srgbClr val="FF0000"/>
                </a:solidFill>
              </a:rPr>
              <a:t>集合嵌套结果映射</a:t>
            </a:r>
            <a:endParaRPr kumimoji="1" lang="zh-CN" altLang="en-US" dirty="0">
              <a:solidFill>
                <a:srgbClr val="FF0000"/>
              </a:solidFill>
            </a:endParaRPr>
          </a:p>
        </p:txBody>
      </p:sp>
      <p:sp>
        <p:nvSpPr>
          <p:cNvPr id="5" name="文本框 4"/>
          <p:cNvSpPr txBox="1"/>
          <p:nvPr/>
        </p:nvSpPr>
        <p:spPr>
          <a:xfrm>
            <a:off x="245745" y="6322695"/>
            <a:ext cx="6449695" cy="368300"/>
          </a:xfrm>
          <a:prstGeom prst="rect">
            <a:avLst/>
          </a:prstGeom>
          <a:noFill/>
        </p:spPr>
        <p:txBody>
          <a:bodyPr wrap="square" rtlCol="0" anchor="t">
            <a:spAutoFit/>
          </a:bodyPr>
          <a:p>
            <a:r>
              <a:rPr lang="zh-CN" altLang="en-US"/>
              <a:t>示例代码：</a:t>
            </a:r>
            <a:r>
              <a:rPr lang="zh-CN" altLang="en-US">
                <a:hlinkClick r:id="rId2" action="ppaction://hlinkfile"/>
              </a:rPr>
              <a:t>https://gitee.com/buptnetwork/mybatis-demo</a:t>
            </a:r>
            <a:endParaRPr lang="zh-CN" altLang="en-US"/>
          </a:p>
        </p:txBody>
      </p:sp>
    </p:spTree>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7.3.2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的映射器</a:t>
            </a:r>
            <a:r>
              <a:rPr lang="en-US" altLang="zh-CN" sz="2800" dirty="0">
                <a:latin typeface="微软雅黑" charset="0"/>
                <a:ea typeface="微软雅黑" charset="0"/>
                <a:cs typeface="微软雅黑" charset="0"/>
              </a:rPr>
              <a:t>--</a:t>
            </a:r>
            <a:r>
              <a:rPr lang="zh-CN" altLang="en-US" sz="2800" dirty="0">
                <a:solidFill>
                  <a:srgbClr val="FF0000"/>
                </a:solidFill>
                <a:latin typeface="微软雅黑" charset="0"/>
                <a:ea typeface="微软雅黑" charset="0"/>
                <a:cs typeface="微软雅黑" charset="0"/>
              </a:rPr>
              <a:t>自动映射</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373856" y="1162503"/>
            <a:ext cx="11444287" cy="1785104"/>
          </a:xfrm>
          <a:prstGeom prst="rect">
            <a:avLst/>
          </a:prstGeom>
          <a:noFill/>
        </p:spPr>
        <p:txBody>
          <a:bodyPr wrap="square" rtlCol="0">
            <a:spAutoFit/>
          </a:bodyPr>
          <a:lstStyle/>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
        <p:nvSpPr>
          <p:cNvPr id="4" name="文本框 3"/>
          <p:cNvSpPr txBox="1"/>
          <p:nvPr/>
        </p:nvSpPr>
        <p:spPr>
          <a:xfrm>
            <a:off x="373856" y="1340407"/>
            <a:ext cx="1210588" cy="1015663"/>
          </a:xfrm>
          <a:prstGeom prst="rect">
            <a:avLst/>
          </a:prstGeom>
          <a:noFill/>
        </p:spPr>
        <p:txBody>
          <a:bodyPr wrap="none" rtlCol="0">
            <a:spAutoFit/>
          </a:bodyPr>
          <a:lstStyle/>
          <a:p>
            <a:r>
              <a:rPr lang="zh-CN" altLang="en-US" sz="2000" dirty="0"/>
              <a:t>自动映射</a:t>
            </a:r>
            <a:endParaRPr lang="en-US" altLang="zh-CN" sz="2000" dirty="0"/>
          </a:p>
          <a:p>
            <a:endParaRPr lang="en-US" altLang="zh-CN" sz="2000" dirty="0"/>
          </a:p>
          <a:p>
            <a:endParaRPr lang="zh-CN" altLang="en-US" sz="2000" dirty="0"/>
          </a:p>
        </p:txBody>
      </p:sp>
      <p:sp>
        <p:nvSpPr>
          <p:cNvPr id="5" name="Rectangle 1"/>
          <p:cNvSpPr>
            <a:spLocks noChangeArrowheads="1"/>
          </p:cNvSpPr>
          <p:nvPr/>
        </p:nvSpPr>
        <p:spPr bwMode="auto">
          <a:xfrm>
            <a:off x="471029" y="2008987"/>
            <a:ext cx="10975976" cy="3323987"/>
          </a:xfrm>
          <a:prstGeom prst="rect">
            <a:avLst/>
          </a:prstGeom>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ea typeface="Helvetica Neue" panose="02000503000000020004"/>
              </a:rPr>
              <a:t>当自动映射查询结果时，MyBatis 会获取结果中返回的</a:t>
            </a:r>
            <a:r>
              <a:rPr kumimoji="0" lang="zh-CN" altLang="zh-CN" sz="2000" b="0" i="0" u="none" strike="noStrike" cap="none" normalizeH="0" baseline="0" dirty="0">
                <a:ln>
                  <a:noFill/>
                </a:ln>
                <a:solidFill>
                  <a:srgbClr val="FF0000"/>
                </a:solidFill>
                <a:effectLst/>
                <a:ea typeface="Helvetica Neue" panose="02000503000000020004"/>
              </a:rPr>
              <a:t>列名</a:t>
            </a:r>
            <a:r>
              <a:rPr kumimoji="0" lang="zh-CN" altLang="zh-CN" sz="2000" b="0" i="0" u="none" strike="noStrike" cap="none" normalizeH="0" baseline="0" dirty="0">
                <a:ln>
                  <a:noFill/>
                </a:ln>
                <a:solidFill>
                  <a:srgbClr val="333333"/>
                </a:solidFill>
                <a:effectLst/>
                <a:ea typeface="Helvetica Neue" panose="02000503000000020004"/>
              </a:rPr>
              <a:t>并在 Java 类中查找相同名字的</a:t>
            </a:r>
            <a:r>
              <a:rPr kumimoji="0" lang="zh-CN" altLang="zh-CN" sz="2000" b="0" i="0" u="none" strike="noStrike" cap="none" normalizeH="0" baseline="0" dirty="0">
                <a:ln>
                  <a:noFill/>
                </a:ln>
                <a:solidFill>
                  <a:srgbClr val="FF0000"/>
                </a:solidFill>
                <a:effectLst/>
                <a:ea typeface="Helvetica Neue" panose="02000503000000020004"/>
              </a:rPr>
              <a:t>属性</a:t>
            </a:r>
            <a:r>
              <a:rPr kumimoji="0" lang="zh-CN" altLang="zh-CN" sz="2000" b="0" i="0" u="none" strike="noStrike" cap="none" normalizeH="0" baseline="0" dirty="0">
                <a:ln>
                  <a:noFill/>
                </a:ln>
                <a:solidFill>
                  <a:srgbClr val="333333"/>
                </a:solidFill>
                <a:effectLst/>
                <a:ea typeface="Helvetica Neue" panose="02000503000000020004"/>
              </a:rPr>
              <a:t>（忽略大小写）。 这意味着如果发现了 </a:t>
            </a:r>
            <a:r>
              <a:rPr kumimoji="0" lang="zh-CN" altLang="zh-CN" sz="2000" b="0" i="1" u="none" strike="noStrike" cap="none" normalizeH="0" baseline="0" dirty="0">
                <a:ln>
                  <a:noFill/>
                </a:ln>
                <a:solidFill>
                  <a:srgbClr val="333333"/>
                </a:solidFill>
                <a:effectLst/>
                <a:ea typeface="Helvetica Neue" panose="02000503000000020004"/>
              </a:rPr>
              <a:t>ID</a:t>
            </a:r>
            <a:r>
              <a:rPr kumimoji="0" lang="zh-CN" altLang="zh-CN" sz="2000" b="0" i="0" u="none" strike="noStrike" cap="none" normalizeH="0" baseline="0" dirty="0">
                <a:ln>
                  <a:noFill/>
                </a:ln>
                <a:solidFill>
                  <a:srgbClr val="333333"/>
                </a:solidFill>
                <a:effectLst/>
                <a:ea typeface="Helvetica Neue" panose="02000503000000020004"/>
              </a:rPr>
              <a:t> 列和 </a:t>
            </a:r>
            <a:r>
              <a:rPr kumimoji="0" lang="zh-CN" altLang="zh-CN" sz="2000" b="0" i="1" u="none" strike="noStrike" cap="none" normalizeH="0" baseline="0" dirty="0">
                <a:ln>
                  <a:noFill/>
                </a:ln>
                <a:solidFill>
                  <a:srgbClr val="333333"/>
                </a:solidFill>
                <a:effectLst/>
                <a:ea typeface="Helvetica Neue" panose="02000503000000020004"/>
              </a:rPr>
              <a:t>id</a:t>
            </a:r>
            <a:r>
              <a:rPr kumimoji="0" lang="zh-CN" altLang="zh-CN" sz="2000" b="0" i="0" u="none" strike="noStrike" cap="none" normalizeH="0" baseline="0" dirty="0">
                <a:ln>
                  <a:noFill/>
                </a:ln>
                <a:solidFill>
                  <a:srgbClr val="333333"/>
                </a:solidFill>
                <a:effectLst/>
                <a:ea typeface="Helvetica Neue" panose="02000503000000020004"/>
              </a:rPr>
              <a:t> 属性，MyBatis 会将列 </a:t>
            </a:r>
            <a:r>
              <a:rPr kumimoji="0" lang="zh-CN" altLang="zh-CN" sz="2000" b="0" i="1" u="none" strike="noStrike" cap="none" normalizeH="0" baseline="0" dirty="0">
                <a:ln>
                  <a:noFill/>
                </a:ln>
                <a:solidFill>
                  <a:srgbClr val="333333"/>
                </a:solidFill>
                <a:effectLst/>
                <a:ea typeface="Helvetica Neue" panose="02000503000000020004"/>
              </a:rPr>
              <a:t>ID</a:t>
            </a:r>
            <a:r>
              <a:rPr kumimoji="0" lang="zh-CN" altLang="zh-CN" sz="2000" b="0" i="0" u="none" strike="noStrike" cap="none" normalizeH="0" baseline="0" dirty="0">
                <a:ln>
                  <a:noFill/>
                </a:ln>
                <a:solidFill>
                  <a:srgbClr val="333333"/>
                </a:solidFill>
                <a:effectLst/>
                <a:ea typeface="Helvetica Neue" panose="02000503000000020004"/>
              </a:rPr>
              <a:t> 的值赋给 </a:t>
            </a:r>
            <a:r>
              <a:rPr kumimoji="0" lang="zh-CN" altLang="zh-CN" sz="2000" b="0" i="1" u="none" strike="noStrike" cap="none" normalizeH="0" baseline="0" dirty="0">
                <a:ln>
                  <a:noFill/>
                </a:ln>
                <a:solidFill>
                  <a:srgbClr val="333333"/>
                </a:solidFill>
                <a:effectLst/>
                <a:ea typeface="Helvetica Neue" panose="02000503000000020004"/>
              </a:rPr>
              <a:t>id</a:t>
            </a:r>
            <a:r>
              <a:rPr kumimoji="0" lang="zh-CN" altLang="zh-CN" sz="2000" b="0" i="0" u="none" strike="noStrike" cap="none" normalizeH="0" baseline="0" dirty="0">
                <a:ln>
                  <a:noFill/>
                </a:ln>
                <a:solidFill>
                  <a:srgbClr val="333333"/>
                </a:solidFill>
                <a:effectLst/>
                <a:ea typeface="Helvetica Neue" panose="02000503000000020004"/>
              </a:rPr>
              <a:t> 属性。</a:t>
            </a:r>
            <a:endParaRPr kumimoji="0" lang="zh-CN" altLang="zh-CN"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333333"/>
                </a:solidFill>
                <a:effectLst/>
                <a:ea typeface="Helvetica Neue" panose="02000503000000020004"/>
              </a:rPr>
              <a:t>通常</a:t>
            </a:r>
            <a:r>
              <a:rPr kumimoji="0" lang="zh-CN" altLang="zh-CN" sz="2000" b="0" i="0" u="none" strike="noStrike" cap="none" normalizeH="0" baseline="0" dirty="0">
                <a:ln>
                  <a:noFill/>
                </a:ln>
                <a:solidFill>
                  <a:srgbClr val="FF0000"/>
                </a:solidFill>
                <a:effectLst/>
                <a:ea typeface="Helvetica Neue" panose="02000503000000020004"/>
              </a:rPr>
              <a:t>数据库列使用大写</a:t>
            </a:r>
            <a:r>
              <a:rPr kumimoji="0" lang="zh-CN" altLang="en-US" sz="2000" b="0" i="0" u="none" strike="noStrike" cap="none" normalizeH="0" baseline="0" dirty="0">
                <a:ln>
                  <a:noFill/>
                </a:ln>
                <a:solidFill>
                  <a:srgbClr val="FF0000"/>
                </a:solidFill>
                <a:effectLst/>
                <a:ea typeface="Helvetica Neue" panose="02000503000000020004"/>
              </a:rPr>
              <a:t>或小写</a:t>
            </a:r>
            <a:r>
              <a:rPr kumimoji="0" lang="zh-CN" altLang="zh-CN" sz="2000" b="0" i="0" u="none" strike="noStrike" cap="none" normalizeH="0" baseline="0" dirty="0">
                <a:ln>
                  <a:noFill/>
                </a:ln>
                <a:solidFill>
                  <a:srgbClr val="FF0000"/>
                </a:solidFill>
                <a:effectLst/>
                <a:ea typeface="Helvetica Neue" panose="02000503000000020004"/>
              </a:rPr>
              <a:t>字母组成的单词命名</a:t>
            </a:r>
            <a:r>
              <a:rPr kumimoji="0" lang="zh-CN" altLang="zh-CN" sz="2000" b="0" i="0" u="none" strike="noStrike" cap="none" normalizeH="0" baseline="0" dirty="0">
                <a:ln>
                  <a:noFill/>
                </a:ln>
                <a:solidFill>
                  <a:srgbClr val="333333"/>
                </a:solidFill>
                <a:effectLst/>
                <a:ea typeface="Helvetica Neue" panose="02000503000000020004"/>
              </a:rPr>
              <a:t>，</a:t>
            </a:r>
            <a:r>
              <a:rPr kumimoji="0" lang="zh-CN" altLang="zh-CN" sz="2000" b="0" i="0" u="none" strike="noStrike" cap="none" normalizeH="0" baseline="0" dirty="0">
                <a:ln>
                  <a:noFill/>
                </a:ln>
                <a:solidFill>
                  <a:srgbClr val="FF0000"/>
                </a:solidFill>
                <a:effectLst/>
                <a:ea typeface="Helvetica Neue" panose="02000503000000020004"/>
              </a:rPr>
              <a:t>单词间用下划线分隔</a:t>
            </a:r>
            <a:r>
              <a:rPr kumimoji="0" lang="zh-CN" altLang="zh-CN" sz="2000" b="0" i="0" u="none" strike="noStrike" cap="none" normalizeH="0" baseline="0" dirty="0">
                <a:ln>
                  <a:noFill/>
                </a:ln>
                <a:solidFill>
                  <a:srgbClr val="333333"/>
                </a:solidFill>
                <a:effectLst/>
                <a:ea typeface="Helvetica Neue" panose="02000503000000020004"/>
              </a:rPr>
              <a:t>；而 </a:t>
            </a:r>
            <a:r>
              <a:rPr kumimoji="0" lang="zh-CN" altLang="zh-CN" sz="2000" b="0" i="0" u="none" strike="noStrike" cap="none" normalizeH="0" baseline="0" dirty="0">
                <a:ln>
                  <a:noFill/>
                </a:ln>
                <a:solidFill>
                  <a:srgbClr val="FF0000"/>
                </a:solidFill>
                <a:effectLst/>
                <a:ea typeface="Helvetica Neue" panose="02000503000000020004"/>
              </a:rPr>
              <a:t>Java 属性一般遵循驼峰命名法约定</a:t>
            </a:r>
            <a:r>
              <a:rPr kumimoji="0" lang="zh-CN" altLang="zh-CN" sz="2000" b="0" i="0" u="none" strike="noStrike" cap="none" normalizeH="0" baseline="0" dirty="0">
                <a:ln>
                  <a:noFill/>
                </a:ln>
                <a:solidFill>
                  <a:srgbClr val="333333"/>
                </a:solidFill>
                <a:effectLst/>
                <a:ea typeface="Helvetica Neue" panose="02000503000000020004"/>
              </a:rPr>
              <a:t>。为了在这两种</a:t>
            </a:r>
            <a:r>
              <a:rPr kumimoji="0" lang="zh-CN" altLang="zh-CN" sz="2000" b="0" i="0" u="none" strike="noStrike" cap="none" normalizeH="0" baseline="0" dirty="0">
                <a:ln>
                  <a:noFill/>
                </a:ln>
                <a:solidFill>
                  <a:srgbClr val="FF0000"/>
                </a:solidFill>
                <a:effectLst/>
                <a:ea typeface="Helvetica Neue" panose="02000503000000020004"/>
              </a:rPr>
              <a:t>命名方式之间启用自动映射</a:t>
            </a:r>
            <a:r>
              <a:rPr kumimoji="0" lang="zh-CN" altLang="zh-CN" sz="2000" b="0" i="0" u="none" strike="noStrike" cap="none" normalizeH="0" baseline="0" dirty="0">
                <a:ln>
                  <a:noFill/>
                </a:ln>
                <a:solidFill>
                  <a:srgbClr val="333333"/>
                </a:solidFill>
                <a:effectLst/>
                <a:ea typeface="Helvetica Neue" panose="02000503000000020004"/>
              </a:rPr>
              <a:t>，需要将 </a:t>
            </a:r>
            <a:r>
              <a:rPr kumimoji="0" lang="zh-CN" altLang="zh-CN" sz="2000" b="0" i="0" u="none" strike="noStrike" cap="none" normalizeH="0" baseline="0" dirty="0">
                <a:ln>
                  <a:noFill/>
                </a:ln>
                <a:solidFill>
                  <a:srgbClr val="333333"/>
                </a:solidFill>
                <a:effectLst/>
                <a:latin typeface="Arial Unicode MS" panose="020B0604020202020204" pitchFamily="34" charset="-122"/>
                <a:ea typeface="Monaco"/>
              </a:rPr>
              <a:t>mapUnderscoreToCamelCase</a:t>
            </a:r>
            <a:r>
              <a:rPr kumimoji="0" lang="zh-CN" altLang="zh-CN" sz="2000" b="0" i="0" u="none" strike="noStrike" cap="none" normalizeH="0" baseline="0" dirty="0">
                <a:ln>
                  <a:noFill/>
                </a:ln>
                <a:solidFill>
                  <a:srgbClr val="333333"/>
                </a:solidFill>
                <a:effectLst/>
                <a:ea typeface="Helvetica Neue" panose="02000503000000020004"/>
              </a:rPr>
              <a:t> 设置为 true。</a:t>
            </a:r>
            <a:endParaRPr kumimoji="0" lang="en-US" altLang="zh-CN" sz="2000" b="0" i="0" u="none" strike="noStrike" cap="none" normalizeH="0" baseline="0" dirty="0">
              <a:ln>
                <a:noFill/>
              </a:ln>
              <a:solidFill>
                <a:srgbClr val="333333"/>
              </a:solidFill>
              <a:effectLst/>
              <a:ea typeface="Helvetica Neue" panose="02000503000000020004"/>
            </a:endParaRPr>
          </a:p>
          <a:p>
            <a:pPr>
              <a:lnSpc>
                <a:spcPct val="150000"/>
              </a:lnSpc>
            </a:pPr>
            <a:r>
              <a:rPr lang="zh-CN" altLang="zh-CN" sz="2000" i="1" dirty="0">
                <a:latin typeface="Consolas" panose="020B0609020204030204" pitchFamily="49" charset="0"/>
              </a:rPr>
              <a:t>mybatis.configuration.map-underscore-to-camel-case=true</a:t>
            </a:r>
            <a:endParaRPr lang="zh-CN" altLang="zh-CN" sz="2800" dirty="0"/>
          </a:p>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2000" b="0" i="0" u="none" strike="noStrike" cap="none" normalizeH="0" baseline="0" dirty="0">
              <a:ln>
                <a:noFill/>
              </a:ln>
              <a:solidFill>
                <a:schemeClr val="tx1"/>
              </a:solidFill>
              <a:effectLst/>
            </a:endParaRPr>
          </a:p>
        </p:txBody>
      </p:sp>
    </p:spTree>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7.3.3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rPr>
              <a:t>动态</a:t>
            </a:r>
            <a:r>
              <a:rPr lang="en-US" altLang="zh-CN" sz="2800" dirty="0">
                <a:latin typeface="微软雅黑" charset="0"/>
                <a:ea typeface="微软雅黑" charset="0"/>
                <a:cs typeface="微软雅黑" charset="0"/>
              </a:rPr>
              <a:t>SQL</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373856" y="1162503"/>
            <a:ext cx="11444287" cy="1785104"/>
          </a:xfrm>
          <a:prstGeom prst="rect">
            <a:avLst/>
          </a:prstGeom>
          <a:noFill/>
        </p:spPr>
        <p:txBody>
          <a:bodyPr wrap="square" rtlCol="0">
            <a:spAutoFit/>
          </a:bodyPr>
          <a:lstStyle/>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
        <p:nvSpPr>
          <p:cNvPr id="4" name="文本框 3"/>
          <p:cNvSpPr txBox="1"/>
          <p:nvPr/>
        </p:nvSpPr>
        <p:spPr>
          <a:xfrm>
            <a:off x="373856" y="1340407"/>
            <a:ext cx="4541044" cy="2246769"/>
          </a:xfrm>
          <a:prstGeom prst="rect">
            <a:avLst/>
          </a:prstGeom>
          <a:noFill/>
        </p:spPr>
        <p:txBody>
          <a:bodyPr wrap="square" rtlCol="0">
            <a:spAutoFit/>
          </a:bodyPr>
          <a:lstStyle/>
          <a:p>
            <a:r>
              <a:rPr lang="zh-CN" altLang="en-US" sz="2000" dirty="0"/>
              <a:t>动态</a:t>
            </a:r>
            <a:r>
              <a:rPr lang="en-US" altLang="zh-CN" sz="2000" dirty="0"/>
              <a:t>SQL</a:t>
            </a:r>
            <a:r>
              <a:rPr lang="zh-CN" altLang="en-US" sz="2000" dirty="0"/>
              <a:t>：</a:t>
            </a:r>
            <a:endParaRPr lang="en-US" altLang="zh-CN" sz="2000" dirty="0"/>
          </a:p>
          <a:p>
            <a:pPr marL="342900" indent="-342900">
              <a:buFont typeface="Arial" panose="020B0604020202020204" pitchFamily="34" charset="0"/>
              <a:buChar char="•"/>
            </a:pPr>
            <a:r>
              <a:rPr lang="en-US" altLang="zh-CN" sz="2000" dirty="0"/>
              <a:t>if</a:t>
            </a:r>
            <a:endParaRPr lang="en-US" altLang="zh-CN" sz="2000" dirty="0"/>
          </a:p>
          <a:p>
            <a:pPr marL="342900" indent="-342900">
              <a:buFont typeface="Arial" panose="020B0604020202020204" pitchFamily="34" charset="0"/>
              <a:buChar char="•"/>
            </a:pPr>
            <a:r>
              <a:rPr lang="en-US" altLang="zh-CN" sz="2000" dirty="0"/>
              <a:t>choose (when, otherwise)</a:t>
            </a:r>
            <a:endParaRPr lang="en-US" altLang="zh-CN" sz="2000" dirty="0"/>
          </a:p>
          <a:p>
            <a:pPr marL="342900" indent="-342900">
              <a:buFont typeface="Arial" panose="020B0604020202020204" pitchFamily="34" charset="0"/>
              <a:buChar char="•"/>
            </a:pPr>
            <a:r>
              <a:rPr lang="en-US" altLang="zh-CN" sz="2000" dirty="0"/>
              <a:t>trim (where, set)</a:t>
            </a:r>
            <a:endParaRPr lang="en-US" altLang="zh-CN" sz="2000" dirty="0"/>
          </a:p>
          <a:p>
            <a:pPr marL="342900" indent="-342900">
              <a:buFont typeface="Arial" panose="020B0604020202020204" pitchFamily="34" charset="0"/>
              <a:buChar char="•"/>
            </a:pPr>
            <a:r>
              <a:rPr lang="en-US" altLang="zh-CN" sz="2000" dirty="0" err="1"/>
              <a:t>foreach</a:t>
            </a:r>
            <a:endParaRPr lang="en-US" altLang="zh-CN" sz="2000" dirty="0"/>
          </a:p>
          <a:p>
            <a:endParaRPr lang="en-US" altLang="zh-CN" sz="2000" dirty="0"/>
          </a:p>
          <a:p>
            <a:endParaRPr lang="zh-CN" altLang="en-US" sz="2000" dirty="0"/>
          </a:p>
        </p:txBody>
      </p:sp>
      <p:pic>
        <p:nvPicPr>
          <p:cNvPr id="5" name="图片 4"/>
          <p:cNvPicPr>
            <a:picLocks noChangeAspect="1"/>
          </p:cNvPicPr>
          <p:nvPr/>
        </p:nvPicPr>
        <p:blipFill>
          <a:blip r:embed="rId1"/>
          <a:stretch>
            <a:fillRect/>
          </a:stretch>
        </p:blipFill>
        <p:spPr>
          <a:xfrm>
            <a:off x="3241704" y="3228727"/>
            <a:ext cx="5708592" cy="2844907"/>
          </a:xfrm>
          <a:prstGeom prst="rect">
            <a:avLst/>
          </a:prstGeom>
        </p:spPr>
      </p:pic>
      <p:sp>
        <p:nvSpPr>
          <p:cNvPr id="6" name="矩形 5"/>
          <p:cNvSpPr/>
          <p:nvPr/>
        </p:nvSpPr>
        <p:spPr>
          <a:xfrm>
            <a:off x="3931065" y="1146846"/>
            <a:ext cx="7887078" cy="1705980"/>
          </a:xfrm>
          <a:prstGeom prst="rect">
            <a:avLst/>
          </a:prstGeom>
        </p:spPr>
        <p:txBody>
          <a:bodyPr wrap="square">
            <a:spAutoFit/>
          </a:bodyPr>
          <a:lstStyle/>
          <a:p>
            <a:pPr>
              <a:lnSpc>
                <a:spcPct val="150000"/>
              </a:lnSpc>
            </a:pPr>
            <a:r>
              <a:rPr lang="zh-CN" altLang="en-US" dirty="0">
                <a:solidFill>
                  <a:srgbClr val="333333"/>
                </a:solidFill>
                <a:latin typeface="Helvetica Neue" panose="02000503000000020004" pitchFamily="2" charset="0"/>
              </a:rPr>
              <a:t>这条语句提供了可选的查找文本功能。如果不传入 “</a:t>
            </a:r>
            <a:r>
              <a:rPr lang="en-US" altLang="zh-CN" dirty="0">
                <a:solidFill>
                  <a:srgbClr val="333333"/>
                </a:solidFill>
                <a:latin typeface="Helvetica Neue" panose="02000503000000020004" pitchFamily="2" charset="0"/>
              </a:rPr>
              <a:t>title”</a:t>
            </a:r>
            <a:r>
              <a:rPr lang="zh-CN" altLang="en-US" dirty="0">
                <a:solidFill>
                  <a:srgbClr val="333333"/>
                </a:solidFill>
                <a:latin typeface="Helvetica Neue" panose="02000503000000020004" pitchFamily="2" charset="0"/>
              </a:rPr>
              <a:t>，那么所有处于 “</a:t>
            </a:r>
            <a:r>
              <a:rPr lang="en-US" altLang="zh-CN" dirty="0">
                <a:solidFill>
                  <a:srgbClr val="333333"/>
                </a:solidFill>
                <a:latin typeface="Helvetica Neue" panose="02000503000000020004" pitchFamily="2" charset="0"/>
              </a:rPr>
              <a:t>ACTIVE” </a:t>
            </a:r>
            <a:r>
              <a:rPr lang="zh-CN" altLang="en-US" dirty="0">
                <a:solidFill>
                  <a:srgbClr val="333333"/>
                </a:solidFill>
                <a:latin typeface="Helvetica Neue" panose="02000503000000020004" pitchFamily="2" charset="0"/>
              </a:rPr>
              <a:t>状态的 </a:t>
            </a:r>
            <a:r>
              <a:rPr lang="en-US" altLang="zh-CN" dirty="0">
                <a:solidFill>
                  <a:srgbClr val="333333"/>
                </a:solidFill>
                <a:latin typeface="Helvetica Neue" panose="02000503000000020004" pitchFamily="2" charset="0"/>
              </a:rPr>
              <a:t>BLOG </a:t>
            </a:r>
            <a:r>
              <a:rPr lang="zh-CN" altLang="en-US" dirty="0">
                <a:solidFill>
                  <a:srgbClr val="333333"/>
                </a:solidFill>
                <a:latin typeface="Helvetica Neue" panose="02000503000000020004" pitchFamily="2" charset="0"/>
              </a:rPr>
              <a:t>都会返回；如果传入了 “</a:t>
            </a:r>
            <a:r>
              <a:rPr lang="en-US" altLang="zh-CN" dirty="0">
                <a:solidFill>
                  <a:srgbClr val="333333"/>
                </a:solidFill>
                <a:latin typeface="Helvetica Neue" panose="02000503000000020004" pitchFamily="2" charset="0"/>
              </a:rPr>
              <a:t>title” </a:t>
            </a:r>
            <a:r>
              <a:rPr lang="zh-CN" altLang="en-US" dirty="0">
                <a:solidFill>
                  <a:srgbClr val="333333"/>
                </a:solidFill>
                <a:latin typeface="Helvetica Neue" panose="02000503000000020004" pitchFamily="2" charset="0"/>
              </a:rPr>
              <a:t>参数，那么就会对 “</a:t>
            </a:r>
            <a:r>
              <a:rPr lang="en-US" altLang="zh-CN" dirty="0">
                <a:solidFill>
                  <a:srgbClr val="333333"/>
                </a:solidFill>
                <a:latin typeface="Helvetica Neue" panose="02000503000000020004" pitchFamily="2" charset="0"/>
              </a:rPr>
              <a:t>title” </a:t>
            </a:r>
            <a:r>
              <a:rPr lang="zh-CN" altLang="en-US" dirty="0">
                <a:solidFill>
                  <a:srgbClr val="333333"/>
                </a:solidFill>
                <a:latin typeface="Helvetica Neue" panose="02000503000000020004" pitchFamily="2" charset="0"/>
              </a:rPr>
              <a:t>一列进行模糊查找并返回对应的 </a:t>
            </a:r>
            <a:r>
              <a:rPr lang="en-US" altLang="zh-CN" dirty="0">
                <a:solidFill>
                  <a:srgbClr val="333333"/>
                </a:solidFill>
                <a:latin typeface="Helvetica Neue" panose="02000503000000020004" pitchFamily="2" charset="0"/>
              </a:rPr>
              <a:t>BLOG </a:t>
            </a:r>
            <a:r>
              <a:rPr lang="zh-CN" altLang="en-US" dirty="0">
                <a:solidFill>
                  <a:srgbClr val="333333"/>
                </a:solidFill>
                <a:latin typeface="Helvetica Neue" panose="02000503000000020004" pitchFamily="2" charset="0"/>
              </a:rPr>
              <a:t>结果（细心的读者可能会发现，“</a:t>
            </a:r>
            <a:r>
              <a:rPr lang="en-US" altLang="zh-CN" dirty="0">
                <a:solidFill>
                  <a:srgbClr val="333333"/>
                </a:solidFill>
                <a:latin typeface="Helvetica Neue" panose="02000503000000020004" pitchFamily="2" charset="0"/>
              </a:rPr>
              <a:t>title” </a:t>
            </a:r>
            <a:r>
              <a:rPr lang="zh-CN" altLang="en-US" dirty="0">
                <a:solidFill>
                  <a:srgbClr val="333333"/>
                </a:solidFill>
                <a:latin typeface="Helvetica Neue" panose="02000503000000020004" pitchFamily="2" charset="0"/>
              </a:rPr>
              <a:t>的参数值需要包含查找掩码或通配符字符）</a:t>
            </a:r>
            <a:endParaRPr lang="zh-CN" altLang="en-US" dirty="0"/>
          </a:p>
        </p:txBody>
      </p:sp>
    </p:spTree>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7.3.3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sym typeface="+mn-ea"/>
              </a:rPr>
              <a:t>动态</a:t>
            </a:r>
            <a:r>
              <a:rPr lang="en-US" altLang="zh-CN" sz="2800" dirty="0">
                <a:latin typeface="微软雅黑" charset="0"/>
                <a:ea typeface="微软雅黑" charset="0"/>
                <a:cs typeface="微软雅黑" charset="0"/>
                <a:sym typeface="+mn-ea"/>
              </a:rPr>
              <a:t>SQL</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373856" y="1162503"/>
            <a:ext cx="11444287" cy="1785104"/>
          </a:xfrm>
          <a:prstGeom prst="rect">
            <a:avLst/>
          </a:prstGeom>
          <a:noFill/>
        </p:spPr>
        <p:txBody>
          <a:bodyPr wrap="square" rtlCol="0">
            <a:spAutoFit/>
          </a:bodyPr>
          <a:lstStyle/>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
        <p:nvSpPr>
          <p:cNvPr id="4" name="文本框 3"/>
          <p:cNvSpPr txBox="1"/>
          <p:nvPr/>
        </p:nvSpPr>
        <p:spPr>
          <a:xfrm>
            <a:off x="373856" y="1340407"/>
            <a:ext cx="4541044" cy="2246769"/>
          </a:xfrm>
          <a:prstGeom prst="rect">
            <a:avLst/>
          </a:prstGeom>
          <a:noFill/>
        </p:spPr>
        <p:txBody>
          <a:bodyPr wrap="square" rtlCol="0">
            <a:spAutoFit/>
          </a:bodyPr>
          <a:lstStyle/>
          <a:p>
            <a:r>
              <a:rPr lang="zh-CN" altLang="en-US" sz="2000" dirty="0"/>
              <a:t>动态</a:t>
            </a:r>
            <a:r>
              <a:rPr lang="en-US" altLang="zh-CN" sz="2000" dirty="0"/>
              <a:t>SQL</a:t>
            </a:r>
            <a:r>
              <a:rPr lang="zh-CN" altLang="en-US" sz="2000" dirty="0"/>
              <a:t>：</a:t>
            </a:r>
            <a:endParaRPr lang="en-US" altLang="zh-CN" sz="2000" dirty="0"/>
          </a:p>
          <a:p>
            <a:pPr marL="342900" indent="-342900">
              <a:buFont typeface="Arial" panose="020B0604020202020204" pitchFamily="34" charset="0"/>
              <a:buChar char="•"/>
            </a:pPr>
            <a:r>
              <a:rPr lang="en-US" altLang="zh-CN" sz="2000" dirty="0"/>
              <a:t>if</a:t>
            </a:r>
            <a:endParaRPr lang="en-US" altLang="zh-CN" sz="2000" dirty="0"/>
          </a:p>
          <a:p>
            <a:pPr marL="342900" indent="-342900">
              <a:buFont typeface="Arial" panose="020B0604020202020204" pitchFamily="34" charset="0"/>
              <a:buChar char="•"/>
            </a:pPr>
            <a:r>
              <a:rPr lang="en-US" altLang="zh-CN" sz="2000" dirty="0"/>
              <a:t>choose (when, otherwise)</a:t>
            </a:r>
            <a:endParaRPr lang="en-US" altLang="zh-CN" sz="2000" dirty="0"/>
          </a:p>
          <a:p>
            <a:pPr marL="342900" indent="-342900">
              <a:buFont typeface="Arial" panose="020B0604020202020204" pitchFamily="34" charset="0"/>
              <a:buChar char="•"/>
            </a:pPr>
            <a:r>
              <a:rPr lang="en-US" altLang="zh-CN" sz="2000" dirty="0"/>
              <a:t>trim (where, set)</a:t>
            </a:r>
            <a:endParaRPr lang="en-US" altLang="zh-CN" sz="2000" dirty="0"/>
          </a:p>
          <a:p>
            <a:pPr marL="342900" indent="-342900">
              <a:buFont typeface="Arial" panose="020B0604020202020204" pitchFamily="34" charset="0"/>
              <a:buChar char="•"/>
            </a:pPr>
            <a:r>
              <a:rPr lang="en-US" altLang="zh-CN" sz="2000" dirty="0" err="1"/>
              <a:t>foreach</a:t>
            </a:r>
            <a:endParaRPr lang="en-US" altLang="zh-CN" sz="2000" dirty="0"/>
          </a:p>
          <a:p>
            <a:endParaRPr lang="en-US" altLang="zh-CN" sz="2000" dirty="0"/>
          </a:p>
          <a:p>
            <a:endParaRPr lang="zh-CN" altLang="en-US" sz="2000" dirty="0"/>
          </a:p>
        </p:txBody>
      </p:sp>
      <p:pic>
        <p:nvPicPr>
          <p:cNvPr id="3" name="图片 2"/>
          <p:cNvPicPr>
            <a:picLocks noChangeAspect="1"/>
          </p:cNvPicPr>
          <p:nvPr/>
        </p:nvPicPr>
        <p:blipFill>
          <a:blip r:embed="rId1"/>
          <a:stretch>
            <a:fillRect/>
          </a:stretch>
        </p:blipFill>
        <p:spPr>
          <a:xfrm>
            <a:off x="4136165" y="1382867"/>
            <a:ext cx="7610325" cy="5029045"/>
          </a:xfrm>
          <a:prstGeom prst="rect">
            <a:avLst/>
          </a:prstGeom>
        </p:spPr>
      </p:pic>
      <p:sp>
        <p:nvSpPr>
          <p:cNvPr id="6" name="矩形 5"/>
          <p:cNvSpPr/>
          <p:nvPr/>
        </p:nvSpPr>
        <p:spPr>
          <a:xfrm>
            <a:off x="373856" y="3897389"/>
            <a:ext cx="3345351" cy="2121478"/>
          </a:xfrm>
          <a:prstGeom prst="rect">
            <a:avLst/>
          </a:prstGeom>
        </p:spPr>
        <p:txBody>
          <a:bodyPr wrap="square">
            <a:spAutoFit/>
          </a:bodyPr>
          <a:lstStyle/>
          <a:p>
            <a:pPr>
              <a:lnSpc>
                <a:spcPct val="150000"/>
              </a:lnSpc>
            </a:pPr>
            <a:r>
              <a:rPr lang="zh-CN" altLang="en-US" dirty="0">
                <a:solidFill>
                  <a:srgbClr val="333333"/>
                </a:solidFill>
                <a:latin typeface="Helvetica Neue" panose="02000503000000020004" pitchFamily="2" charset="0"/>
              </a:rPr>
              <a:t>传入了 “</a:t>
            </a:r>
            <a:r>
              <a:rPr lang="en-GB" altLang="zh-CN" dirty="0">
                <a:solidFill>
                  <a:srgbClr val="333333"/>
                </a:solidFill>
                <a:latin typeface="Helvetica Neue" panose="02000503000000020004" pitchFamily="2" charset="0"/>
              </a:rPr>
              <a:t>title” </a:t>
            </a:r>
            <a:r>
              <a:rPr lang="zh-CN" altLang="en-US" dirty="0">
                <a:solidFill>
                  <a:srgbClr val="333333"/>
                </a:solidFill>
                <a:latin typeface="Helvetica Neue" panose="02000503000000020004" pitchFamily="2" charset="0"/>
              </a:rPr>
              <a:t>就按 “</a:t>
            </a:r>
            <a:r>
              <a:rPr lang="en-GB" altLang="zh-CN" dirty="0">
                <a:solidFill>
                  <a:srgbClr val="333333"/>
                </a:solidFill>
                <a:latin typeface="Helvetica Neue" panose="02000503000000020004" pitchFamily="2" charset="0"/>
              </a:rPr>
              <a:t>title” </a:t>
            </a:r>
            <a:r>
              <a:rPr lang="zh-CN" altLang="en-US" dirty="0">
                <a:solidFill>
                  <a:srgbClr val="333333"/>
                </a:solidFill>
                <a:latin typeface="Helvetica Neue" panose="02000503000000020004" pitchFamily="2" charset="0"/>
              </a:rPr>
              <a:t>查找，传入了 “</a:t>
            </a:r>
            <a:r>
              <a:rPr lang="en-GB" altLang="zh-CN" dirty="0">
                <a:solidFill>
                  <a:srgbClr val="333333"/>
                </a:solidFill>
                <a:latin typeface="Helvetica Neue" panose="02000503000000020004" pitchFamily="2" charset="0"/>
              </a:rPr>
              <a:t>author” </a:t>
            </a:r>
            <a:r>
              <a:rPr lang="zh-CN" altLang="en-US" dirty="0">
                <a:solidFill>
                  <a:srgbClr val="333333"/>
                </a:solidFill>
                <a:latin typeface="Helvetica Neue" panose="02000503000000020004" pitchFamily="2" charset="0"/>
              </a:rPr>
              <a:t>就按 “</a:t>
            </a:r>
            <a:r>
              <a:rPr lang="en-GB" altLang="zh-CN" dirty="0">
                <a:solidFill>
                  <a:srgbClr val="333333"/>
                </a:solidFill>
                <a:latin typeface="Helvetica Neue" panose="02000503000000020004" pitchFamily="2" charset="0"/>
              </a:rPr>
              <a:t>author” </a:t>
            </a:r>
            <a:r>
              <a:rPr lang="zh-CN" altLang="en-US" dirty="0">
                <a:solidFill>
                  <a:srgbClr val="333333"/>
                </a:solidFill>
                <a:latin typeface="Helvetica Neue" panose="02000503000000020004" pitchFamily="2" charset="0"/>
              </a:rPr>
              <a:t>查找的情形。若两者都没有传入，就返回标记为 </a:t>
            </a:r>
            <a:r>
              <a:rPr lang="en-GB" altLang="zh-CN" dirty="0">
                <a:solidFill>
                  <a:srgbClr val="333333"/>
                </a:solidFill>
                <a:latin typeface="Helvetica Neue" panose="02000503000000020004" pitchFamily="2" charset="0"/>
              </a:rPr>
              <a:t>featured </a:t>
            </a:r>
            <a:r>
              <a:rPr lang="zh-CN" altLang="en-US" dirty="0">
                <a:solidFill>
                  <a:srgbClr val="333333"/>
                </a:solidFill>
                <a:latin typeface="Helvetica Neue" panose="02000503000000020004" pitchFamily="2" charset="0"/>
              </a:rPr>
              <a:t>的 </a:t>
            </a:r>
            <a:r>
              <a:rPr lang="en-GB" altLang="zh-CN" dirty="0">
                <a:solidFill>
                  <a:srgbClr val="333333"/>
                </a:solidFill>
                <a:latin typeface="Helvetica Neue" panose="02000503000000020004" pitchFamily="2" charset="0"/>
              </a:rPr>
              <a:t>BLOG</a:t>
            </a:r>
            <a:endParaRPr lang="zh-CN" altLang="en-US" dirty="0"/>
          </a:p>
        </p:txBody>
      </p:sp>
    </p:spTree>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7.3.3 </a:t>
            </a:r>
            <a:r>
              <a:rPr lang="en-US" altLang="zh-CN" sz="2800" dirty="0">
                <a:latin typeface="微软雅黑" charset="0"/>
                <a:ea typeface="微软雅黑" charset="0"/>
                <a:cs typeface="微软雅黑" charset="0"/>
              </a:rPr>
              <a:t>MyBatis</a:t>
            </a:r>
            <a:r>
              <a:rPr lang="zh-CN" altLang="en-US" sz="2800" dirty="0">
                <a:latin typeface="微软雅黑" charset="0"/>
                <a:ea typeface="微软雅黑" charset="0"/>
                <a:cs typeface="微软雅黑" charset="0"/>
                <a:sym typeface="+mn-ea"/>
              </a:rPr>
              <a:t>动态</a:t>
            </a:r>
            <a:r>
              <a:rPr lang="en-US" altLang="zh-CN" sz="2800" dirty="0">
                <a:latin typeface="微软雅黑" charset="0"/>
                <a:ea typeface="微软雅黑" charset="0"/>
                <a:cs typeface="微软雅黑" charset="0"/>
                <a:sym typeface="+mn-ea"/>
              </a:rPr>
              <a:t>SQL</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373856" y="1162503"/>
            <a:ext cx="11444287" cy="1785104"/>
          </a:xfrm>
          <a:prstGeom prst="rect">
            <a:avLst/>
          </a:prstGeom>
          <a:noFill/>
        </p:spPr>
        <p:txBody>
          <a:bodyPr wrap="square" rtlCol="0">
            <a:spAutoFit/>
          </a:bodyPr>
          <a:lstStyle/>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endParaRPr lang="zh-CN" altLang="en-US" sz="2000" dirty="0"/>
          </a:p>
        </p:txBody>
      </p:sp>
      <p:sp>
        <p:nvSpPr>
          <p:cNvPr id="4" name="文本框 3"/>
          <p:cNvSpPr txBox="1"/>
          <p:nvPr/>
        </p:nvSpPr>
        <p:spPr>
          <a:xfrm>
            <a:off x="373856" y="1340407"/>
            <a:ext cx="4541044" cy="2246769"/>
          </a:xfrm>
          <a:prstGeom prst="rect">
            <a:avLst/>
          </a:prstGeom>
          <a:noFill/>
        </p:spPr>
        <p:txBody>
          <a:bodyPr wrap="square" rtlCol="0">
            <a:spAutoFit/>
          </a:bodyPr>
          <a:lstStyle/>
          <a:p>
            <a:r>
              <a:rPr lang="zh-CN" altLang="en-US" sz="2000" dirty="0"/>
              <a:t>动态</a:t>
            </a:r>
            <a:r>
              <a:rPr lang="en-US" altLang="zh-CN" sz="2000" dirty="0"/>
              <a:t>SQL</a:t>
            </a:r>
            <a:r>
              <a:rPr lang="zh-CN" altLang="en-US" sz="2000" dirty="0"/>
              <a:t>：</a:t>
            </a:r>
            <a:endParaRPr lang="en-US" altLang="zh-CN" sz="2000" dirty="0"/>
          </a:p>
          <a:p>
            <a:pPr marL="342900" indent="-342900">
              <a:buFont typeface="Arial" panose="020B0604020202020204" pitchFamily="34" charset="0"/>
              <a:buChar char="•"/>
            </a:pPr>
            <a:r>
              <a:rPr lang="en-US" altLang="zh-CN" sz="2000" dirty="0"/>
              <a:t>if</a:t>
            </a:r>
            <a:endParaRPr lang="en-US" altLang="zh-CN" sz="2000" dirty="0"/>
          </a:p>
          <a:p>
            <a:pPr marL="342900" indent="-342900">
              <a:buFont typeface="Arial" panose="020B0604020202020204" pitchFamily="34" charset="0"/>
              <a:buChar char="•"/>
            </a:pPr>
            <a:r>
              <a:rPr lang="en-US" altLang="zh-CN" sz="2000" dirty="0"/>
              <a:t>choose (when, otherwise)</a:t>
            </a:r>
            <a:endParaRPr lang="en-US" altLang="zh-CN" sz="2000" dirty="0"/>
          </a:p>
          <a:p>
            <a:pPr marL="342900" indent="-342900">
              <a:buFont typeface="Arial" panose="020B0604020202020204" pitchFamily="34" charset="0"/>
              <a:buChar char="•"/>
            </a:pPr>
            <a:r>
              <a:rPr lang="en-US" altLang="zh-CN" sz="2000" dirty="0"/>
              <a:t>trim (where, set)</a:t>
            </a:r>
            <a:endParaRPr lang="en-US" altLang="zh-CN" sz="2000" dirty="0"/>
          </a:p>
          <a:p>
            <a:pPr marL="342900" indent="-342900">
              <a:buFont typeface="Arial" panose="020B0604020202020204" pitchFamily="34" charset="0"/>
              <a:buChar char="•"/>
            </a:pPr>
            <a:r>
              <a:rPr lang="en-US" altLang="zh-CN" sz="2000" dirty="0" err="1"/>
              <a:t>foreach</a:t>
            </a:r>
            <a:endParaRPr lang="en-US" altLang="zh-CN" sz="2000" dirty="0"/>
          </a:p>
          <a:p>
            <a:endParaRPr lang="en-US" altLang="zh-CN" sz="2000" dirty="0"/>
          </a:p>
          <a:p>
            <a:endParaRPr lang="zh-CN" altLang="en-US" sz="2000" dirty="0"/>
          </a:p>
        </p:txBody>
      </p:sp>
      <p:pic>
        <p:nvPicPr>
          <p:cNvPr id="5" name="图片 4"/>
          <p:cNvPicPr>
            <a:picLocks noChangeAspect="1"/>
          </p:cNvPicPr>
          <p:nvPr/>
        </p:nvPicPr>
        <p:blipFill>
          <a:blip r:embed="rId1"/>
          <a:stretch>
            <a:fillRect/>
          </a:stretch>
        </p:blipFill>
        <p:spPr>
          <a:xfrm>
            <a:off x="3085032" y="2911366"/>
            <a:ext cx="8218473" cy="3376581"/>
          </a:xfrm>
          <a:prstGeom prst="rect">
            <a:avLst/>
          </a:prstGeom>
        </p:spPr>
      </p:pic>
      <p:sp>
        <p:nvSpPr>
          <p:cNvPr id="6" name="矩形 5"/>
          <p:cNvSpPr/>
          <p:nvPr/>
        </p:nvSpPr>
        <p:spPr>
          <a:xfrm>
            <a:off x="4654610" y="1685821"/>
            <a:ext cx="6096000" cy="646331"/>
          </a:xfrm>
          <a:prstGeom prst="rect">
            <a:avLst/>
          </a:prstGeom>
        </p:spPr>
        <p:txBody>
          <a:bodyPr>
            <a:spAutoFit/>
          </a:bodyPr>
          <a:lstStyle/>
          <a:p>
            <a:r>
              <a:rPr lang="zh-CN" altLang="en-US" dirty="0">
                <a:solidFill>
                  <a:srgbClr val="333333"/>
                </a:solidFill>
                <a:latin typeface="Helvetica Neue" panose="02000503000000020004" pitchFamily="2" charset="0"/>
              </a:rPr>
              <a:t>用于动态更新语句的类似解决方案叫做 </a:t>
            </a:r>
            <a:r>
              <a:rPr lang="en-US" altLang="zh-CN" i="1" dirty="0">
                <a:solidFill>
                  <a:srgbClr val="333333"/>
                </a:solidFill>
                <a:latin typeface="Helvetica Neue" panose="02000503000000020004" pitchFamily="2" charset="0"/>
              </a:rPr>
              <a:t>set</a:t>
            </a:r>
            <a:r>
              <a:rPr lang="zh-CN" altLang="en-US" dirty="0">
                <a:solidFill>
                  <a:srgbClr val="333333"/>
                </a:solidFill>
                <a:latin typeface="Helvetica Neue" panose="02000503000000020004" pitchFamily="2" charset="0"/>
              </a:rPr>
              <a:t>。</a:t>
            </a:r>
            <a:r>
              <a:rPr lang="en-US" altLang="zh-CN" i="1" dirty="0">
                <a:solidFill>
                  <a:srgbClr val="333333"/>
                </a:solidFill>
                <a:latin typeface="Helvetica Neue" panose="02000503000000020004" pitchFamily="2" charset="0"/>
              </a:rPr>
              <a:t>set</a:t>
            </a:r>
            <a:r>
              <a:rPr lang="zh-CN" altLang="en-US" dirty="0">
                <a:solidFill>
                  <a:srgbClr val="333333"/>
                </a:solidFill>
                <a:latin typeface="Helvetica Neue" panose="02000503000000020004" pitchFamily="2" charset="0"/>
              </a:rPr>
              <a:t> 元素可以用于动态包含需要更新的列，忽略其它不更新的列。</a:t>
            </a:r>
            <a:endParaRPr lang="zh-CN" altLang="en-US"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168275" y="1272146"/>
            <a:ext cx="10782301" cy="553085"/>
          </a:xfrm>
          <a:prstGeom prst="rect">
            <a:avLst/>
          </a:prstGeom>
        </p:spPr>
        <p:txBody>
          <a:bodyPr wrap="square">
            <a:spAutoFit/>
          </a:bodyPr>
          <a:lstStyle/>
          <a:p>
            <a:pPr lvl="1">
              <a:lnSpc>
                <a:spcPct val="150000"/>
              </a:lnSpc>
            </a:pPr>
            <a:r>
              <a:rPr lang="zh-CN" altLang="en-US" sz="2000" dirty="0">
                <a:sym typeface="+mn-ea"/>
              </a:rPr>
              <a:t>一般情况下</a:t>
            </a:r>
            <a:r>
              <a:rPr lang="en-US" altLang="zh-CN" sz="2000" dirty="0">
                <a:sym typeface="+mn-ea"/>
              </a:rPr>
              <a:t>: </a:t>
            </a:r>
            <a:r>
              <a:rPr lang="zh-CN" altLang="en-US" sz="2000" dirty="0">
                <a:solidFill>
                  <a:srgbClr val="FF0000"/>
                </a:solidFill>
                <a:sym typeface="+mn-ea"/>
              </a:rPr>
              <a:t>对象之间的关系</a:t>
            </a:r>
            <a:r>
              <a:rPr lang="zh-CN" altLang="en-US" sz="2000" dirty="0">
                <a:sym typeface="+mn-ea"/>
              </a:rPr>
              <a:t>映射为</a:t>
            </a:r>
            <a:r>
              <a:rPr lang="zh-CN" altLang="en-US" sz="2000" dirty="0">
                <a:solidFill>
                  <a:srgbClr val="FF0000"/>
                </a:solidFill>
                <a:sym typeface="+mn-ea"/>
              </a:rPr>
              <a:t>表之间的关系</a:t>
            </a:r>
            <a:endParaRPr lang="zh-CN" altLang="en-US" sz="2000" dirty="0">
              <a:solidFill>
                <a:srgbClr val="FF0000"/>
              </a:solidFill>
              <a:sym typeface="+mn-ea"/>
            </a:endParaRPr>
          </a:p>
        </p:txBody>
      </p:sp>
      <p:pic>
        <p:nvPicPr>
          <p:cNvPr id="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5957" y="2395844"/>
            <a:ext cx="7208045" cy="3710472"/>
          </a:xfrm>
          <a:prstGeom prst="rect">
            <a:avLst/>
          </a:prstGeom>
          <a:noFill/>
          <a:extLst>
            <a:ext uri="{909E8E84-426E-40DD-AFC4-6F175D3DCCD1}">
              <a14:hiddenFill xmlns:a14="http://schemas.microsoft.com/office/drawing/2010/main">
                <a:solidFill>
                  <a:srgbClr val="FFFFFF"/>
                </a:solidFill>
              </a14:hiddenFill>
            </a:ext>
          </a:extLst>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7.1 </a:t>
            </a:r>
            <a:r>
              <a:rPr lang="zh-CN" altLang="en-US" sz="2800" dirty="0">
                <a:latin typeface="微软雅黑" charset="0"/>
                <a:ea typeface="微软雅黑" charset="0"/>
                <a:cs typeface="宋体" charset="0"/>
              </a:rPr>
              <a:t>数据访问层技术简介</a:t>
            </a:r>
            <a:endParaRPr lang="zh-CN" altLang="en-US" sz="2800" dirty="0">
              <a:latin typeface="微软雅黑" charset="0"/>
              <a:ea typeface="微软雅黑" charset="0"/>
              <a:cs typeface="宋体" charset="0"/>
            </a:endParaRPr>
          </a:p>
        </p:txBody>
      </p:sp>
    </p:spTree>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7.4  </a:t>
            </a:r>
            <a:r>
              <a:rPr lang="en-US" altLang="zh-CN" sz="2800" dirty="0">
                <a:latin typeface="微软雅黑" charset="0"/>
                <a:ea typeface="微软雅黑" charset="0"/>
                <a:cs typeface="微软雅黑" charset="0"/>
              </a:rPr>
              <a:t>J</a:t>
            </a:r>
            <a:r>
              <a:rPr lang="en-US" sz="2800" dirty="0">
                <a:latin typeface="微软雅黑" charset="0"/>
                <a:ea typeface="微软雅黑" charset="0"/>
                <a:cs typeface="微软雅黑" charset="0"/>
              </a:rPr>
              <a:t>PA (</a:t>
            </a:r>
            <a:r>
              <a:rPr lang="zh-CN" altLang="en-US" sz="2800" dirty="0">
                <a:latin typeface="微软雅黑" charset="0"/>
                <a:ea typeface="微软雅黑" charset="0"/>
                <a:cs typeface="微软雅黑" charset="0"/>
              </a:rPr>
              <a:t>了解）</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139016"/>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4" name="矩形 3"/>
          <p:cNvSpPr/>
          <p:nvPr/>
        </p:nvSpPr>
        <p:spPr>
          <a:xfrm>
            <a:off x="168275" y="1064895"/>
            <a:ext cx="11682730" cy="3907790"/>
          </a:xfrm>
          <a:prstGeom prst="rect">
            <a:avLst/>
          </a:prstGeom>
        </p:spPr>
        <p:txBody>
          <a:bodyPr wrap="square">
            <a:spAutoFit/>
          </a:bodyPr>
          <a:p>
            <a:pPr lvl="1">
              <a:lnSpc>
                <a:spcPct val="150000"/>
              </a:lnSpc>
            </a:pPr>
            <a:r>
              <a:rPr lang="en-US" altLang="zh-CN" sz="2000" dirty="0"/>
              <a:t>JPA</a:t>
            </a:r>
            <a:r>
              <a:rPr lang="zh-CN" altLang="en-US" sz="2000" dirty="0"/>
              <a:t>：</a:t>
            </a:r>
            <a:r>
              <a:rPr lang="en-US" altLang="zh-CN" sz="2000" dirty="0"/>
              <a:t> </a:t>
            </a:r>
            <a:r>
              <a:rPr lang="zh-CN" altLang="en-US" sz="2000" dirty="0"/>
              <a:t>是</a:t>
            </a:r>
            <a:r>
              <a:rPr lang="en-US" altLang="zh-CN" sz="2000" dirty="0">
                <a:solidFill>
                  <a:srgbClr val="FF0000"/>
                </a:solidFill>
              </a:rPr>
              <a:t>J</a:t>
            </a:r>
            <a:r>
              <a:rPr lang="en-US" altLang="zh-CN" sz="2000" dirty="0"/>
              <a:t>ava </a:t>
            </a:r>
            <a:r>
              <a:rPr lang="en-US" altLang="zh-CN" sz="2000" dirty="0">
                <a:solidFill>
                  <a:srgbClr val="FF0000"/>
                </a:solidFill>
              </a:rPr>
              <a:t>P</a:t>
            </a:r>
            <a:r>
              <a:rPr lang="en-US" altLang="zh-CN" sz="2000" dirty="0"/>
              <a:t>ersistence </a:t>
            </a:r>
            <a:r>
              <a:rPr lang="en-US" altLang="zh-CN" sz="2000" dirty="0">
                <a:solidFill>
                  <a:srgbClr val="FF0000"/>
                </a:solidFill>
              </a:rPr>
              <a:t>A</a:t>
            </a:r>
            <a:r>
              <a:rPr lang="en-US" altLang="zh-CN" sz="2000" dirty="0"/>
              <a:t>PI</a:t>
            </a:r>
            <a:r>
              <a:rPr lang="zh-CN" altLang="en-US" sz="2000" dirty="0"/>
              <a:t>的简称，是</a:t>
            </a:r>
            <a:r>
              <a:rPr lang="en-US" altLang="zh-CN" sz="2000" dirty="0"/>
              <a:t>JCP</a:t>
            </a:r>
            <a:r>
              <a:rPr lang="zh-CN" altLang="en-US" sz="2000" dirty="0"/>
              <a:t>发布的一个基于</a:t>
            </a:r>
            <a:r>
              <a:rPr lang="en-US" altLang="zh-CN" sz="2000" dirty="0"/>
              <a:t>ORM</a:t>
            </a:r>
            <a:r>
              <a:rPr lang="zh-CN" altLang="en-US" sz="2000" dirty="0"/>
              <a:t>实现对象持久化的</a:t>
            </a:r>
            <a:r>
              <a:rPr lang="zh-CN" altLang="en-US" sz="2000" dirty="0">
                <a:solidFill>
                  <a:srgbClr val="FF0000"/>
                </a:solidFill>
              </a:rPr>
              <a:t>标准规范</a:t>
            </a:r>
            <a:r>
              <a:rPr lang="zh-CN" altLang="en-US" sz="2000" dirty="0"/>
              <a:t>。 </a:t>
            </a:r>
            <a:endParaRPr lang="en-US" altLang="zh-CN" sz="2000" dirty="0"/>
          </a:p>
          <a:p>
            <a:pPr lvl="1">
              <a:lnSpc>
                <a:spcPct val="150000"/>
              </a:lnSpc>
            </a:pPr>
            <a:r>
              <a:rPr lang="en-US" altLang="zh-CN" sz="2000" dirty="0"/>
              <a:t>Spring Data</a:t>
            </a:r>
            <a:r>
              <a:rPr lang="zh-CN" altLang="en-US" sz="2000" dirty="0"/>
              <a:t> </a:t>
            </a:r>
            <a:r>
              <a:rPr lang="en-US" altLang="zh-CN" sz="2000" dirty="0"/>
              <a:t>JPA</a:t>
            </a:r>
            <a:r>
              <a:rPr lang="zh-CN" altLang="en-US" sz="2000" dirty="0"/>
              <a:t>：</a:t>
            </a:r>
            <a:r>
              <a:rPr lang="zh-CN" altLang="sv-SE" sz="2000" dirty="0"/>
              <a:t>是</a:t>
            </a:r>
            <a:r>
              <a:rPr lang="en-US" altLang="zh-CN" sz="2000" dirty="0"/>
              <a:t>S</a:t>
            </a:r>
            <a:r>
              <a:rPr lang="sv-SE" altLang="zh-CN" sz="2000" dirty="0" err="1"/>
              <a:t>pring</a:t>
            </a:r>
            <a:r>
              <a:rPr lang="zh-CN" altLang="sv-SE" sz="2000" dirty="0"/>
              <a:t>封装的一套</a:t>
            </a:r>
            <a:r>
              <a:rPr lang="zh-CN" altLang="en-US" sz="2000" dirty="0"/>
              <a:t>符合</a:t>
            </a:r>
            <a:r>
              <a:rPr lang="en-US" altLang="zh-CN" sz="2000" dirty="0"/>
              <a:t>JPA</a:t>
            </a:r>
            <a:r>
              <a:rPr lang="zh-CN" altLang="en-US" sz="2000" dirty="0"/>
              <a:t>规范的</a:t>
            </a:r>
            <a:r>
              <a:rPr lang="zh-CN" altLang="sv-SE" sz="2000" dirty="0"/>
              <a:t>应用框架</a:t>
            </a:r>
            <a:r>
              <a:rPr lang="zh-CN" altLang="en-US" sz="2000" dirty="0"/>
              <a:t>，</a:t>
            </a:r>
            <a:r>
              <a:rPr lang="zh-CN" altLang="sv-SE" sz="2000" dirty="0"/>
              <a:t>可以使开发者使用极简的代码实现对数据库的访问和操作。它提供了包括增删改查等在内的基本功能，且易于扩展。</a:t>
            </a:r>
            <a:endParaRPr lang="en-US" altLang="zh-CN" sz="2000" dirty="0">
              <a:sym typeface="+mn-ea"/>
            </a:endParaRPr>
          </a:p>
          <a:p>
            <a:pPr lvl="1">
              <a:lnSpc>
                <a:spcPct val="150000"/>
              </a:lnSpc>
            </a:pPr>
            <a:r>
              <a:rPr lang="en-US" altLang="zh-CN" sz="2000" dirty="0">
                <a:sym typeface="+mn-ea"/>
              </a:rPr>
              <a:t>Spring Data</a:t>
            </a:r>
            <a:r>
              <a:rPr lang="zh-CN" altLang="en-US" sz="2000" dirty="0">
                <a:sym typeface="+mn-ea"/>
              </a:rPr>
              <a:t>项目是</a:t>
            </a:r>
            <a:r>
              <a:rPr lang="en-US" altLang="zh-CN" sz="2000" dirty="0">
                <a:sym typeface="+mn-ea"/>
              </a:rPr>
              <a:t>Spring</a:t>
            </a:r>
            <a:r>
              <a:rPr lang="zh-CN" altLang="en-US" sz="2000" dirty="0">
                <a:sym typeface="+mn-ea"/>
              </a:rPr>
              <a:t>用来</a:t>
            </a:r>
            <a:r>
              <a:rPr lang="zh-CN" altLang="en-US" sz="2000" dirty="0">
                <a:solidFill>
                  <a:srgbClr val="FF0000"/>
                </a:solidFill>
                <a:sym typeface="+mn-ea"/>
              </a:rPr>
              <a:t>解决数据访问问题</a:t>
            </a:r>
            <a:r>
              <a:rPr lang="zh-CN" altLang="en-US" sz="2000" dirty="0">
                <a:sym typeface="+mn-ea"/>
              </a:rPr>
              <a:t>的一揽子解决方案。主要任务是为数据访问提供一个相似的、一致的、基于</a:t>
            </a:r>
            <a:r>
              <a:rPr lang="en-US" altLang="zh-CN" sz="2000" dirty="0">
                <a:sym typeface="+mn-ea"/>
              </a:rPr>
              <a:t>Spring</a:t>
            </a:r>
            <a:r>
              <a:rPr lang="zh-CN" altLang="en-US" sz="2000" dirty="0">
                <a:sym typeface="+mn-ea"/>
              </a:rPr>
              <a:t>的编程模型，同时又保留着下面各个数据存储的特征。支持关系型数据库（</a:t>
            </a:r>
            <a:r>
              <a:rPr lang="en-US" altLang="zh-CN" sz="2000" dirty="0">
                <a:sym typeface="+mn-ea"/>
              </a:rPr>
              <a:t>SQL</a:t>
            </a:r>
            <a:r>
              <a:rPr lang="zh-CN" altLang="en-US" sz="2000" dirty="0">
                <a:sym typeface="+mn-ea"/>
              </a:rPr>
              <a:t>）、非关系型数据库（</a:t>
            </a:r>
            <a:r>
              <a:rPr lang="en-US" altLang="zh-CN" sz="2000" dirty="0">
                <a:sym typeface="+mn-ea"/>
              </a:rPr>
              <a:t>NoSQL</a:t>
            </a:r>
            <a:r>
              <a:rPr lang="zh-CN" altLang="en-US" sz="2000" dirty="0">
                <a:sym typeface="+mn-ea"/>
              </a:rPr>
              <a:t>）、</a:t>
            </a:r>
            <a:r>
              <a:rPr lang="en-US" altLang="zh-CN" sz="2000" dirty="0">
                <a:sym typeface="+mn-ea"/>
              </a:rPr>
              <a:t>Map-Reduce </a:t>
            </a:r>
            <a:r>
              <a:rPr lang="zh-CN" altLang="en-US" sz="2000" dirty="0">
                <a:sym typeface="+mn-ea"/>
              </a:rPr>
              <a:t>框架、云数据服务等</a:t>
            </a:r>
            <a:endParaRPr lang="zh-CN" altLang="en-US" sz="2000" dirty="0"/>
          </a:p>
          <a:p>
            <a:pPr lvl="1">
              <a:lnSpc>
                <a:spcPct val="150000"/>
              </a:lnSpc>
            </a:pPr>
            <a:endParaRPr lang="en-US" altLang="zh-CN" sz="2000" dirty="0"/>
          </a:p>
          <a:p>
            <a:br>
              <a:rPr lang="zh-CN" altLang="en-US" dirty="0"/>
            </a:br>
            <a:endParaRPr lang="zh-CN" altLang="en-US" sz="2000" dirty="0"/>
          </a:p>
        </p:txBody>
      </p:sp>
      <p:pic>
        <p:nvPicPr>
          <p:cNvPr id="2" name="图片 1"/>
          <p:cNvPicPr>
            <a:picLocks noChangeAspect="1"/>
          </p:cNvPicPr>
          <p:nvPr/>
        </p:nvPicPr>
        <p:blipFill>
          <a:blip r:embed="rId1"/>
          <a:stretch>
            <a:fillRect/>
          </a:stretch>
        </p:blipFill>
        <p:spPr>
          <a:xfrm>
            <a:off x="718820" y="4211320"/>
            <a:ext cx="5065395" cy="1936115"/>
          </a:xfrm>
          <a:prstGeom prst="rect">
            <a:avLst/>
          </a:prstGeom>
        </p:spPr>
      </p:pic>
      <p:pic>
        <p:nvPicPr>
          <p:cNvPr id="3" name="图片 2"/>
          <p:cNvPicPr>
            <a:picLocks noChangeAspect="1"/>
          </p:cNvPicPr>
          <p:nvPr/>
        </p:nvPicPr>
        <p:blipFill>
          <a:blip r:embed="rId2"/>
          <a:stretch>
            <a:fillRect/>
          </a:stretch>
        </p:blipFill>
        <p:spPr>
          <a:xfrm>
            <a:off x="6048375" y="3897630"/>
            <a:ext cx="5928995" cy="2923540"/>
          </a:xfrm>
          <a:prstGeom prst="rect">
            <a:avLst/>
          </a:prstGeom>
        </p:spPr>
      </p:pic>
    </p:spTree>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sym typeface="+mn-ea"/>
              </a:rPr>
              <a:t>7.4</a:t>
            </a:r>
            <a:r>
              <a:rPr lang="en-US" altLang="zh-CN" sz="2800" b="1" dirty="0">
                <a:solidFill>
                  <a:schemeClr val="tx1">
                    <a:lumMod val="85000"/>
                    <a:lumOff val="15000"/>
                  </a:schemeClr>
                </a:solidFill>
                <a:latin typeface="微软雅黑" charset="0"/>
                <a:ea typeface="微软雅黑" charset="0"/>
                <a:cs typeface="微软雅黑" charset="0"/>
                <a:sym typeface="+mn-ea"/>
              </a:rPr>
              <a:t>  </a:t>
            </a:r>
            <a:r>
              <a:rPr lang="en-US" altLang="zh-CN" sz="2800" dirty="0">
                <a:latin typeface="微软雅黑" charset="0"/>
                <a:ea typeface="微软雅黑" charset="0"/>
                <a:cs typeface="微软雅黑" charset="0"/>
                <a:sym typeface="+mn-ea"/>
              </a:rPr>
              <a:t>J</a:t>
            </a:r>
            <a:r>
              <a:rPr lang="en-US" sz="2800" dirty="0">
                <a:latin typeface="微软雅黑" charset="0"/>
                <a:ea typeface="微软雅黑" charset="0"/>
                <a:cs typeface="微软雅黑" charset="0"/>
                <a:sym typeface="+mn-ea"/>
              </a:rPr>
              <a:t>PA (</a:t>
            </a:r>
            <a:r>
              <a:rPr lang="zh-CN" altLang="en-US" sz="2800" dirty="0">
                <a:latin typeface="微软雅黑" charset="0"/>
                <a:ea typeface="微软雅黑" charset="0"/>
                <a:cs typeface="微软雅黑" charset="0"/>
                <a:sym typeface="+mn-ea"/>
              </a:rPr>
              <a:t>了解）</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0" name="Rectangle 43"/>
          <p:cNvSpPr>
            <a:spLocks noChangeArrowheads="1"/>
          </p:cNvSpPr>
          <p:nvPr/>
        </p:nvSpPr>
        <p:spPr bwMode="auto">
          <a:xfrm>
            <a:off x="515941" y="1363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1" name="文本框 10"/>
          <p:cNvSpPr txBox="1"/>
          <p:nvPr/>
        </p:nvSpPr>
        <p:spPr>
          <a:xfrm>
            <a:off x="388941" y="1236171"/>
            <a:ext cx="10529960" cy="5170646"/>
          </a:xfrm>
          <a:prstGeom prst="rect">
            <a:avLst/>
          </a:prstGeom>
          <a:noFill/>
        </p:spPr>
        <p:txBody>
          <a:bodyPr wrap="square" rtlCol="0">
            <a:spAutoFit/>
          </a:bodyPr>
          <a:lstStyle/>
          <a:p>
            <a:pPr>
              <a:lnSpc>
                <a:spcPct val="150000"/>
              </a:lnSpc>
            </a:pPr>
            <a:r>
              <a:rPr lang="en-US" altLang="zh-CN" sz="2000" dirty="0">
                <a:latin typeface="+mn-ea"/>
                <a:ea typeface="+mn-ea"/>
              </a:rPr>
              <a:t>Spring Data JPA</a:t>
            </a:r>
            <a:r>
              <a:rPr lang="zh-CN" altLang="en-US" sz="2000" dirty="0">
                <a:latin typeface="+mn-ea"/>
                <a:ea typeface="+mn-ea"/>
              </a:rPr>
              <a:t>是一个</a:t>
            </a:r>
            <a:r>
              <a:rPr lang="zh-CN" altLang="en-US" sz="2000" b="1" dirty="0">
                <a:latin typeface="+mn-ea"/>
                <a:ea typeface="+mn-ea"/>
              </a:rPr>
              <a:t>全自动的</a:t>
            </a:r>
            <a:r>
              <a:rPr lang="en-US" altLang="zh-CN" sz="2000" b="1" dirty="0">
                <a:latin typeface="+mn-ea"/>
                <a:ea typeface="+mn-ea"/>
              </a:rPr>
              <a:t>ORM</a:t>
            </a:r>
            <a:r>
              <a:rPr lang="zh-CN" altLang="en-US" sz="2000" b="1" dirty="0">
                <a:latin typeface="+mn-ea"/>
                <a:ea typeface="+mn-ea"/>
              </a:rPr>
              <a:t>框架</a:t>
            </a:r>
            <a:r>
              <a:rPr lang="zh-CN" altLang="en-US" sz="2000" dirty="0">
                <a:latin typeface="+mn-ea"/>
                <a:ea typeface="+mn-ea"/>
              </a:rPr>
              <a:t>，其使用流程如下：</a:t>
            </a:r>
            <a:endParaRPr lang="en-US" altLang="zh-CN" sz="2000" dirty="0">
              <a:latin typeface="+mn-ea"/>
              <a:ea typeface="+mn-ea"/>
            </a:endParaRPr>
          </a:p>
          <a:p>
            <a:pPr>
              <a:lnSpc>
                <a:spcPct val="150000"/>
              </a:lnSpc>
            </a:pPr>
            <a:r>
              <a:rPr lang="en-US" altLang="zh-CN" sz="2000" dirty="0">
                <a:latin typeface="+mn-ea"/>
                <a:ea typeface="+mn-ea"/>
              </a:rPr>
              <a:t>Step1</a:t>
            </a:r>
            <a:r>
              <a:rPr lang="zh-CN" altLang="en-US" sz="2000" dirty="0">
                <a:latin typeface="+mn-ea"/>
                <a:ea typeface="+mn-ea"/>
              </a:rPr>
              <a:t>：</a:t>
            </a:r>
            <a:r>
              <a:rPr lang="zh-CN" altLang="en-US" sz="2000" dirty="0">
                <a:solidFill>
                  <a:srgbClr val="FF0000"/>
                </a:solidFill>
                <a:latin typeface="+mn-ea"/>
                <a:ea typeface="+mn-ea"/>
              </a:rPr>
              <a:t>定义</a:t>
            </a:r>
            <a:r>
              <a:rPr lang="en-US" altLang="zh-CN" sz="2000" dirty="0">
                <a:solidFill>
                  <a:srgbClr val="FF0000"/>
                </a:solidFill>
                <a:latin typeface="+mn-ea"/>
                <a:ea typeface="+mn-ea"/>
              </a:rPr>
              <a:t>Entity</a:t>
            </a:r>
            <a:r>
              <a:rPr lang="zh-CN" altLang="en-US" sz="2000" dirty="0">
                <a:solidFill>
                  <a:srgbClr val="FF0000"/>
                </a:solidFill>
                <a:latin typeface="+mn-ea"/>
                <a:ea typeface="+mn-ea"/>
              </a:rPr>
              <a:t>实体类</a:t>
            </a:r>
            <a:r>
              <a:rPr lang="zh-CN" altLang="en-US" sz="2000" dirty="0">
                <a:latin typeface="+mn-ea"/>
                <a:ea typeface="+mn-ea"/>
              </a:rPr>
              <a:t>，指明实体类之间的关系（一对一、一对多、多对一、多对多）</a:t>
            </a:r>
            <a:endParaRPr lang="en-US" altLang="zh-CN" sz="2000" dirty="0">
              <a:latin typeface="+mn-ea"/>
              <a:ea typeface="+mn-ea"/>
            </a:endParaRPr>
          </a:p>
          <a:p>
            <a:pPr>
              <a:lnSpc>
                <a:spcPct val="150000"/>
              </a:lnSpc>
            </a:pPr>
            <a:r>
              <a:rPr lang="en-US" altLang="zh-CN" sz="2000" dirty="0">
                <a:latin typeface="+mn-ea"/>
                <a:ea typeface="+mn-ea"/>
              </a:rPr>
              <a:t>Step2</a:t>
            </a:r>
            <a:r>
              <a:rPr lang="zh-CN" altLang="en-US" sz="2000" dirty="0">
                <a:latin typeface="+mn-ea"/>
                <a:ea typeface="+mn-ea"/>
              </a:rPr>
              <a:t>：</a:t>
            </a:r>
            <a:r>
              <a:rPr lang="zh-CN" altLang="en-US" sz="2000" dirty="0">
                <a:solidFill>
                  <a:srgbClr val="FF0000"/>
                </a:solidFill>
                <a:latin typeface="+mn-ea"/>
                <a:ea typeface="+mn-ea"/>
              </a:rPr>
              <a:t>定义接口，</a:t>
            </a:r>
            <a:r>
              <a:rPr lang="zh-CN" altLang="en-US" sz="2000" dirty="0"/>
              <a:t>继承</a:t>
            </a:r>
            <a:r>
              <a:rPr lang="en-US" altLang="zh-CN" sz="2000" dirty="0">
                <a:latin typeface="+mn-ea"/>
                <a:cs typeface="Courier New" panose="02070309020205020404" pitchFamily="49" charset="0"/>
              </a:rPr>
              <a:t>Repository</a:t>
            </a:r>
            <a:r>
              <a:rPr lang="zh-CN" altLang="en-US" sz="2000" dirty="0">
                <a:latin typeface="+mn-ea"/>
                <a:cs typeface="Courier New" panose="02070309020205020404" pitchFamily="49" charset="0"/>
              </a:rPr>
              <a:t>系列接口，设置相关的实体类和</a:t>
            </a:r>
            <a:r>
              <a:rPr lang="en-US" altLang="zh-CN" sz="2000" dirty="0">
                <a:latin typeface="+mn-ea"/>
                <a:cs typeface="Courier New" panose="02070309020205020404" pitchFamily="49" charset="0"/>
              </a:rPr>
              <a:t>ID</a:t>
            </a:r>
            <a:r>
              <a:rPr lang="zh-CN" altLang="en-US" sz="2000" dirty="0">
                <a:latin typeface="+mn-ea"/>
                <a:cs typeface="Courier New" panose="02070309020205020404" pitchFamily="49" charset="0"/>
              </a:rPr>
              <a:t>类型，示例如下：</a:t>
            </a: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r>
              <a:rPr lang="en-US" altLang="zh-CN" sz="2000" dirty="0">
                <a:latin typeface="+mn-ea"/>
                <a:cs typeface="Courier New" panose="02070309020205020404" pitchFamily="49" charset="0"/>
              </a:rPr>
              <a:t>Step3</a:t>
            </a:r>
            <a:r>
              <a:rPr lang="zh-CN" altLang="en-US" sz="2000" dirty="0">
                <a:latin typeface="+mn-ea"/>
                <a:cs typeface="Courier New" panose="02070309020205020404" pitchFamily="49" charset="0"/>
              </a:rPr>
              <a:t>：在接口中</a:t>
            </a:r>
            <a:r>
              <a:rPr lang="zh-CN" altLang="en-US" sz="2000" dirty="0">
                <a:solidFill>
                  <a:srgbClr val="FF0000"/>
                </a:solidFill>
                <a:latin typeface="+mn-ea"/>
                <a:cs typeface="Courier New" panose="02070309020205020404" pitchFamily="49" charset="0"/>
              </a:rPr>
              <a:t>声明查询方法</a:t>
            </a:r>
            <a:r>
              <a:rPr lang="zh-CN" altLang="en-US" sz="2000" dirty="0">
                <a:latin typeface="+mn-ea"/>
                <a:cs typeface="Courier New" panose="02070309020205020404" pitchFamily="49" charset="0"/>
              </a:rPr>
              <a:t>，示例如下：</a:t>
            </a: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endParaRPr lang="en-US" altLang="zh-CN" sz="2000" dirty="0">
              <a:latin typeface="+mn-ea"/>
              <a:cs typeface="Courier New" panose="02070309020205020404" pitchFamily="49" charset="0"/>
            </a:endParaRPr>
          </a:p>
          <a:p>
            <a:pPr>
              <a:lnSpc>
                <a:spcPct val="150000"/>
              </a:lnSpc>
            </a:pPr>
            <a:r>
              <a:rPr lang="en-US" altLang="zh-CN" sz="2000" dirty="0">
                <a:latin typeface="+mn-ea"/>
                <a:cs typeface="Courier New" panose="02070309020205020404" pitchFamily="49" charset="0"/>
              </a:rPr>
              <a:t>Step4</a:t>
            </a:r>
            <a:r>
              <a:rPr lang="zh-CN" altLang="en-US" sz="2000" dirty="0">
                <a:latin typeface="+mn-ea"/>
                <a:cs typeface="Courier New" panose="02070309020205020404" pitchFamily="49" charset="0"/>
              </a:rPr>
              <a:t>：在需要的地方注入</a:t>
            </a:r>
            <a:r>
              <a:rPr lang="en-US" altLang="zh-CN" sz="2000" dirty="0">
                <a:latin typeface="+mn-ea"/>
                <a:cs typeface="Courier New" panose="02070309020205020404" pitchFamily="49" charset="0"/>
              </a:rPr>
              <a:t>Repository</a:t>
            </a:r>
            <a:r>
              <a:rPr lang="zh-CN" altLang="en-US" sz="2000" dirty="0">
                <a:latin typeface="+mn-ea"/>
                <a:cs typeface="Courier New" panose="02070309020205020404" pitchFamily="49" charset="0"/>
              </a:rPr>
              <a:t>，</a:t>
            </a:r>
            <a:r>
              <a:rPr lang="en-US" altLang="zh-CN" sz="2000" dirty="0">
                <a:latin typeface="+mn-ea"/>
                <a:cs typeface="Courier New" panose="02070309020205020404" pitchFamily="49" charset="0"/>
              </a:rPr>
              <a:t>Spring</a:t>
            </a:r>
            <a:r>
              <a:rPr lang="zh-CN" altLang="en-US" sz="2000" dirty="0">
                <a:latin typeface="+mn-ea"/>
                <a:cs typeface="Courier New" panose="02070309020205020404" pitchFamily="49" charset="0"/>
              </a:rPr>
              <a:t>容器会</a:t>
            </a:r>
            <a:r>
              <a:rPr lang="zh-CN" altLang="en-US" sz="2000" dirty="0">
                <a:solidFill>
                  <a:srgbClr val="FF0000"/>
                </a:solidFill>
                <a:latin typeface="+mn-ea"/>
                <a:cs typeface="Courier New" panose="02070309020205020404" pitchFamily="49" charset="0"/>
              </a:rPr>
              <a:t>自动创建接口的代理实例</a:t>
            </a:r>
            <a:endParaRPr lang="zh-CN" altLang="en-US" dirty="0">
              <a:solidFill>
                <a:srgbClr val="FF0000"/>
              </a:solidFill>
              <a:latin typeface="+mn-ea"/>
              <a:ea typeface="+mn-ea"/>
            </a:endParaRPr>
          </a:p>
        </p:txBody>
      </p:sp>
      <p:sp>
        <p:nvSpPr>
          <p:cNvPr id="12" name="Rectangle 1"/>
          <p:cNvSpPr>
            <a:spLocks noChangeArrowheads="1"/>
          </p:cNvSpPr>
          <p:nvPr/>
        </p:nvSpPr>
        <p:spPr bwMode="auto">
          <a:xfrm>
            <a:off x="1703231" y="2888931"/>
            <a:ext cx="8885446" cy="861774"/>
          </a:xfrm>
          <a:prstGeom prst="rect">
            <a:avLst/>
          </a:prstGeom>
        </p:spPr>
        <p:style>
          <a:lnRef idx="1">
            <a:schemeClr val="dk1"/>
          </a:lnRef>
          <a:fillRef idx="2">
            <a:schemeClr val="dk1"/>
          </a:fillRef>
          <a:effectRef idx="1">
            <a:schemeClr val="dk1"/>
          </a:effectRef>
          <a:fontRef idx="minor">
            <a:schemeClr val="dk1"/>
          </a:fontRef>
        </p:style>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zh-CN" altLang="zh-CN" sz="2000" b="0" i="0" u="none" strike="noStrike" cap="none" normalizeH="0" baseline="0" dirty="0">
                <a:ln>
                  <a:noFill/>
                </a:ln>
                <a:solidFill>
                  <a:srgbClr val="F92672"/>
                </a:solidFill>
                <a:effectLst/>
                <a:latin typeface="Arial Unicode MS" panose="020B0604020202020204" pitchFamily="34" charset="-122"/>
                <a:ea typeface="Monaco"/>
              </a:rPr>
              <a:t>interface</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 </a:t>
            </a:r>
            <a:r>
              <a:rPr kumimoji="0" lang="en-US" altLang="zh-CN" sz="2000" b="0" i="0" u="none" strike="noStrike" cap="none" normalizeH="0" baseline="0" dirty="0">
                <a:ln>
                  <a:noFill/>
                </a:ln>
                <a:solidFill>
                  <a:srgbClr val="E6C07B"/>
                </a:solidFill>
                <a:effectLst/>
                <a:latin typeface="Arial Unicode MS" panose="020B0604020202020204" pitchFamily="34" charset="-122"/>
                <a:ea typeface="Monaco"/>
              </a:rPr>
              <a:t>Customer</a:t>
            </a:r>
            <a:r>
              <a:rPr kumimoji="0" lang="zh-CN" altLang="zh-CN" sz="2000" b="0" i="0" u="none" strike="noStrike" cap="none" normalizeH="0" baseline="0" dirty="0">
                <a:ln>
                  <a:noFill/>
                </a:ln>
                <a:solidFill>
                  <a:srgbClr val="E6C07B"/>
                </a:solidFill>
                <a:effectLst/>
                <a:latin typeface="Arial Unicode MS" panose="020B0604020202020204" pitchFamily="34" charset="-122"/>
                <a:ea typeface="Monaco"/>
              </a:rPr>
              <a:t>Repository</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 </a:t>
            </a:r>
            <a:r>
              <a:rPr kumimoji="0" lang="zh-CN" altLang="zh-CN" sz="2000" b="0" i="0" u="none" strike="noStrike" cap="none" normalizeH="0" baseline="0" dirty="0">
                <a:ln>
                  <a:noFill/>
                </a:ln>
                <a:solidFill>
                  <a:srgbClr val="F92672"/>
                </a:solidFill>
                <a:effectLst/>
                <a:latin typeface="Arial Unicode MS" panose="020B0604020202020204" pitchFamily="34" charset="-122"/>
                <a:ea typeface="Monaco"/>
              </a:rPr>
              <a:t>extends</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 </a:t>
            </a:r>
            <a:r>
              <a:rPr kumimoji="0" lang="en-US" altLang="zh-CN" sz="2000" b="0" i="0" u="none" strike="noStrike" cap="none" normalizeH="0" baseline="0" dirty="0">
                <a:ln>
                  <a:noFill/>
                </a:ln>
                <a:solidFill>
                  <a:schemeClr val="accent6">
                    <a:lumMod val="60000"/>
                    <a:lumOff val="40000"/>
                  </a:schemeClr>
                </a:solidFill>
                <a:effectLst/>
                <a:latin typeface="Arial Unicode MS" panose="020B0604020202020204" pitchFamily="34" charset="-122"/>
                <a:ea typeface="Monaco"/>
              </a:rPr>
              <a:t>Crud</a:t>
            </a:r>
            <a:r>
              <a:rPr kumimoji="0" lang="zh-CN" altLang="zh-CN" sz="2000" b="0" i="0" u="none" strike="noStrike" cap="none" normalizeH="0" baseline="0" dirty="0">
                <a:ln>
                  <a:noFill/>
                </a:ln>
                <a:solidFill>
                  <a:schemeClr val="accent6">
                    <a:lumMod val="60000"/>
                    <a:lumOff val="40000"/>
                  </a:schemeClr>
                </a:solidFill>
                <a:effectLst/>
                <a:latin typeface="Arial Unicode MS" panose="020B0604020202020204" pitchFamily="34" charset="-122"/>
                <a:ea typeface="Monaco"/>
              </a:rPr>
              <a:t>Repository</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&lt;</a:t>
            </a:r>
            <a:r>
              <a:rPr kumimoji="0" lang="en-US" altLang="zh-CN" sz="2000" b="0" i="0" u="none" strike="noStrike" cap="none" normalizeH="0" baseline="0" dirty="0">
                <a:ln>
                  <a:noFill/>
                </a:ln>
                <a:solidFill>
                  <a:srgbClr val="E6C07B"/>
                </a:solidFill>
                <a:effectLst/>
                <a:latin typeface="Arial Unicode MS" panose="020B0604020202020204" pitchFamily="34" charset="-122"/>
                <a:ea typeface="Monaco"/>
              </a:rPr>
              <a:t>Customer</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 </a:t>
            </a:r>
            <a:r>
              <a:rPr kumimoji="0" lang="zh-CN" altLang="zh-CN" sz="2000" b="0" i="0" u="none" strike="noStrike" cap="none" normalizeH="0" baseline="0" dirty="0">
                <a:ln>
                  <a:noFill/>
                </a:ln>
                <a:solidFill>
                  <a:srgbClr val="E6C07B"/>
                </a:solidFill>
                <a:effectLst/>
                <a:latin typeface="Arial Unicode MS" panose="020B0604020202020204" pitchFamily="34" charset="-122"/>
                <a:ea typeface="Monaco"/>
              </a:rPr>
              <a:t>Long</a:t>
            </a:r>
            <a:r>
              <a:rPr kumimoji="0" lang="zh-CN" altLang="zh-CN" sz="2000" b="0" i="0" u="none" strike="noStrike" cap="none" normalizeH="0" baseline="0" dirty="0">
                <a:ln>
                  <a:noFill/>
                </a:ln>
                <a:solidFill>
                  <a:srgbClr val="E6E1DC"/>
                </a:solidFill>
                <a:effectLst/>
                <a:latin typeface="Arial Unicode MS" panose="020B0604020202020204" pitchFamily="34" charset="-122"/>
                <a:ea typeface="Monaco"/>
              </a:rPr>
              <a:t>&gt; { … }</a:t>
            </a:r>
            <a:br>
              <a:rPr kumimoji="0" lang="zh-CN" altLang="zh-CN" sz="11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矩形 12"/>
          <p:cNvSpPr/>
          <p:nvPr/>
        </p:nvSpPr>
        <p:spPr>
          <a:xfrm>
            <a:off x="1466616" y="4778685"/>
            <a:ext cx="9358676" cy="49949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pPr>
            <a:r>
              <a:rPr lang="en-US" altLang="zh-CN" sz="2000" dirty="0">
                <a:solidFill>
                  <a:srgbClr val="61AEEE"/>
                </a:solidFill>
                <a:latin typeface="Monaco"/>
              </a:rPr>
              <a:t>List&lt;</a:t>
            </a:r>
            <a:r>
              <a:rPr lang="en-US" altLang="zh-CN" sz="2000" dirty="0">
                <a:solidFill>
                  <a:schemeClr val="accent6">
                    <a:lumMod val="60000"/>
                    <a:lumOff val="40000"/>
                  </a:schemeClr>
                </a:solidFill>
                <a:latin typeface="Monaco"/>
              </a:rPr>
              <a:t>Customer</a:t>
            </a:r>
            <a:r>
              <a:rPr lang="en-US" altLang="zh-CN" sz="2000" dirty="0">
                <a:solidFill>
                  <a:srgbClr val="61AEEE"/>
                </a:solidFill>
                <a:latin typeface="Monaco"/>
              </a:rPr>
              <a:t>&gt; </a:t>
            </a:r>
            <a:r>
              <a:rPr lang="en-US" altLang="zh-CN" sz="2000" dirty="0" err="1">
                <a:solidFill>
                  <a:srgbClr val="61AEEE"/>
                </a:solidFill>
                <a:latin typeface="Monaco"/>
              </a:rPr>
              <a:t>findByLastname</a:t>
            </a:r>
            <a:r>
              <a:rPr lang="en-US" altLang="zh-CN" sz="2000" dirty="0">
                <a:solidFill>
                  <a:srgbClr val="A6E22E"/>
                </a:solidFill>
                <a:latin typeface="Monaco"/>
              </a:rPr>
              <a:t>(String </a:t>
            </a:r>
            <a:r>
              <a:rPr lang="en-US" altLang="zh-CN" sz="2000" dirty="0" err="1">
                <a:solidFill>
                  <a:srgbClr val="A6E22E"/>
                </a:solidFill>
                <a:latin typeface="Monaco"/>
              </a:rPr>
              <a:t>lastname</a:t>
            </a:r>
            <a:r>
              <a:rPr lang="en-US" altLang="zh-CN" sz="2000" dirty="0">
                <a:solidFill>
                  <a:srgbClr val="A6E22E"/>
                </a:solidFill>
                <a:latin typeface="Monaco"/>
              </a:rPr>
              <a:t>)</a:t>
            </a:r>
            <a:r>
              <a:rPr lang="en-US" altLang="zh-CN" sz="2000" dirty="0">
                <a:solidFill>
                  <a:srgbClr val="E6E1DC"/>
                </a:solidFill>
                <a:latin typeface="Monaco"/>
              </a:rPr>
              <a:t>; </a:t>
            </a:r>
            <a:endParaRPr lang="zh-CN" altLang="en-US" sz="2000" dirty="0"/>
          </a:p>
        </p:txBody>
      </p:sp>
    </p:spTree>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sym typeface="+mn-ea"/>
              </a:rPr>
              <a:t>7.4</a:t>
            </a:r>
            <a:r>
              <a:rPr lang="en-US" altLang="zh-CN" sz="2800" b="1" dirty="0">
                <a:solidFill>
                  <a:schemeClr val="tx1">
                    <a:lumMod val="85000"/>
                    <a:lumOff val="15000"/>
                  </a:schemeClr>
                </a:solidFill>
                <a:latin typeface="微软雅黑" charset="0"/>
                <a:ea typeface="微软雅黑" charset="0"/>
                <a:cs typeface="微软雅黑" charset="0"/>
                <a:sym typeface="+mn-ea"/>
              </a:rPr>
              <a:t>  </a:t>
            </a:r>
            <a:r>
              <a:rPr lang="en-US" altLang="zh-CN" sz="2800" dirty="0">
                <a:latin typeface="微软雅黑" charset="0"/>
                <a:ea typeface="微软雅黑" charset="0"/>
                <a:cs typeface="微软雅黑" charset="0"/>
                <a:sym typeface="+mn-ea"/>
              </a:rPr>
              <a:t>J</a:t>
            </a:r>
            <a:r>
              <a:rPr lang="en-US" sz="2800" dirty="0">
                <a:latin typeface="微软雅黑" charset="0"/>
                <a:ea typeface="微软雅黑" charset="0"/>
                <a:cs typeface="微软雅黑" charset="0"/>
                <a:sym typeface="+mn-ea"/>
              </a:rPr>
              <a:t>PA (</a:t>
            </a:r>
            <a:r>
              <a:rPr lang="zh-CN" altLang="en-US" sz="2800" dirty="0">
                <a:latin typeface="微软雅黑" charset="0"/>
                <a:ea typeface="微软雅黑" charset="0"/>
                <a:cs typeface="微软雅黑" charset="0"/>
                <a:sym typeface="+mn-ea"/>
              </a:rPr>
              <a:t>了解）</a:t>
            </a:r>
            <a:endParaRPr lang="en-US" altLang="zh-CN" sz="2800" dirty="0">
              <a:latin typeface="宋体" pitchFamily="2" charset="-122"/>
              <a:ea typeface="宋体" pitchFamily="2" charset="-122"/>
            </a:endParaRPr>
          </a:p>
          <a:p>
            <a:pPr eaLnBrk="1" fontAlgn="auto" hangingPunct="1">
              <a:spcBef>
                <a:spcPts val="0"/>
              </a:spcBef>
              <a:spcAft>
                <a:spcPts val="0"/>
              </a:spcAft>
              <a:defRPr/>
            </a:pPr>
            <a:endParaRPr lang="zh-CN" altLang="en-US" sz="2800" dirty="0">
              <a:latin typeface="宋体" pitchFamily="2" charset="-122"/>
              <a:ea typeface="宋体"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3" name="文本框 2"/>
          <p:cNvSpPr txBox="1"/>
          <p:nvPr/>
        </p:nvSpPr>
        <p:spPr>
          <a:xfrm>
            <a:off x="434102" y="1225689"/>
            <a:ext cx="11353086" cy="5631180"/>
          </a:xfrm>
          <a:prstGeom prst="rect">
            <a:avLst/>
          </a:prstGeom>
          <a:noFill/>
        </p:spPr>
        <p:txBody>
          <a:bodyPr wrap="square" rtlCol="0">
            <a:spAutoFit/>
          </a:bodyPr>
          <a:lstStyle/>
          <a:p>
            <a:pPr>
              <a:lnSpc>
                <a:spcPct val="150000"/>
              </a:lnSpc>
            </a:pPr>
            <a:r>
              <a:rPr lang="en-US" altLang="zh-CN" sz="2000" b="1" dirty="0"/>
              <a:t>JPA</a:t>
            </a:r>
            <a:r>
              <a:rPr lang="zh-CN" altLang="en-US" sz="2000" b="1" dirty="0"/>
              <a:t>的优缺点</a:t>
            </a:r>
            <a:r>
              <a:rPr lang="zh-CN" altLang="en-US" sz="2000" dirty="0"/>
              <a:t>：</a:t>
            </a:r>
            <a:endParaRPr lang="en-US" altLang="zh-CN" sz="2000" dirty="0"/>
          </a:p>
          <a:p>
            <a:pPr marL="800100" lvl="1" indent="-342900">
              <a:lnSpc>
                <a:spcPct val="150000"/>
              </a:lnSpc>
              <a:buFont typeface="Arial" panose="020B0604020202020204" pitchFamily="34" charset="0"/>
              <a:buChar char="•"/>
            </a:pPr>
            <a:r>
              <a:rPr lang="en-US" altLang="zh-CN" sz="2000" dirty="0"/>
              <a:t>JPA</a:t>
            </a:r>
            <a:r>
              <a:rPr lang="zh-CN" altLang="en-US" sz="2000" dirty="0"/>
              <a:t>对于单表或简单的</a:t>
            </a:r>
            <a:r>
              <a:rPr lang="en-US" altLang="zh-CN" sz="2000" dirty="0"/>
              <a:t>SQL</a:t>
            </a:r>
            <a:r>
              <a:rPr lang="zh-CN" altLang="en-US" sz="2000" dirty="0"/>
              <a:t>查询非常友好，代码量极少</a:t>
            </a:r>
            <a:endParaRPr lang="en-US" altLang="zh-CN" sz="2000" dirty="0"/>
          </a:p>
          <a:p>
            <a:pPr marL="800100" lvl="1" indent="-342900">
              <a:lnSpc>
                <a:spcPct val="150000"/>
              </a:lnSpc>
              <a:buFont typeface="Arial" panose="020B0604020202020204" pitchFamily="34" charset="0"/>
              <a:buChar char="•"/>
            </a:pPr>
            <a:r>
              <a:rPr lang="zh-CN" altLang="en-US" sz="2000" dirty="0"/>
              <a:t>但是对于多表关联查询、复杂</a:t>
            </a:r>
            <a:r>
              <a:rPr lang="en-US" altLang="zh-CN" sz="2000" dirty="0"/>
              <a:t>SQL</a:t>
            </a:r>
            <a:r>
              <a:rPr lang="zh-CN" altLang="en-US" sz="2000" dirty="0"/>
              <a:t>、动态</a:t>
            </a:r>
            <a:r>
              <a:rPr lang="en-US" altLang="zh-CN" sz="2000" dirty="0"/>
              <a:t>SQL</a:t>
            </a:r>
            <a:r>
              <a:rPr lang="zh-CN" altLang="en-US" sz="2000" dirty="0"/>
              <a:t>较不友好，自动转化成的的</a:t>
            </a:r>
            <a:r>
              <a:rPr lang="en-US" altLang="zh-CN" sz="2000" dirty="0"/>
              <a:t>SQL</a:t>
            </a:r>
            <a:r>
              <a:rPr lang="zh-CN" altLang="en-US" sz="2000" dirty="0"/>
              <a:t>语句可能效率较低</a:t>
            </a:r>
            <a:endParaRPr lang="en-US" altLang="zh-CN" sz="2000" dirty="0"/>
          </a:p>
          <a:p>
            <a:pPr marL="800100" lvl="1" indent="-342900">
              <a:lnSpc>
                <a:spcPct val="150000"/>
              </a:lnSpc>
              <a:buFont typeface="Arial" panose="020B0604020202020204" pitchFamily="34" charset="0"/>
              <a:buChar char="•"/>
            </a:pPr>
            <a:r>
              <a:rPr lang="zh-CN" altLang="en-US" sz="2000" dirty="0"/>
              <a:t>自动化的</a:t>
            </a:r>
            <a:r>
              <a:rPr lang="en-US" altLang="zh-CN" sz="2000" dirty="0">
                <a:solidFill>
                  <a:srgbClr val="FF0000"/>
                </a:solidFill>
              </a:rPr>
              <a:t>O</a:t>
            </a:r>
            <a:r>
              <a:rPr lang="zh-CN" altLang="en-US" sz="2000" dirty="0"/>
              <a:t>（</a:t>
            </a:r>
            <a:r>
              <a:rPr lang="en-US" altLang="zh-CN" sz="2000" dirty="0"/>
              <a:t>Objects</a:t>
            </a:r>
            <a:r>
              <a:rPr lang="zh-CN" altLang="en-US" sz="2000" dirty="0"/>
              <a:t>）与</a:t>
            </a:r>
            <a:r>
              <a:rPr lang="en-US" altLang="zh-CN" sz="2000" dirty="0">
                <a:solidFill>
                  <a:srgbClr val="FF0000"/>
                </a:solidFill>
              </a:rPr>
              <a:t>R</a:t>
            </a:r>
            <a:r>
              <a:rPr lang="zh-CN" altLang="en-US" sz="2000" dirty="0"/>
              <a:t>（</a:t>
            </a:r>
            <a:r>
              <a:rPr lang="en-US" altLang="zh-CN" sz="2000" dirty="0"/>
              <a:t>Relation</a:t>
            </a:r>
            <a:r>
              <a:rPr lang="zh-CN" altLang="en-US" sz="2000" dirty="0"/>
              <a:t>）映射，有比较高的数据库建模要求，在互联网等业务快速迭代变更的场景下存在缺陷</a:t>
            </a:r>
            <a:endParaRPr lang="zh-CN" altLang="en-US" sz="2000" dirty="0"/>
          </a:p>
          <a:p>
            <a:pPr marL="800100" lvl="1" indent="-342900">
              <a:lnSpc>
                <a:spcPct val="150000"/>
              </a:lnSpc>
              <a:buFont typeface="Arial" panose="020B0604020202020204" pitchFamily="34" charset="0"/>
              <a:buChar char="•"/>
            </a:pPr>
            <a:r>
              <a:rPr lang="en-US" altLang="zh-CN" sz="2000" dirty="0"/>
              <a:t>JPA</a:t>
            </a:r>
            <a:r>
              <a:rPr lang="zh-CN" altLang="en-US" sz="2000" dirty="0"/>
              <a:t>适用于实体关系不太复杂，业务较简洁的场景，</a:t>
            </a:r>
            <a:r>
              <a:rPr lang="en-US" altLang="zh-CN" sz="2000" dirty="0">
                <a:sym typeface="+mn-ea"/>
              </a:rPr>
              <a:t>JPA</a:t>
            </a:r>
            <a:r>
              <a:rPr lang="zh-CN" altLang="en-US" sz="2000" dirty="0">
                <a:sym typeface="+mn-ea"/>
              </a:rPr>
              <a:t>不太适合实体关系复杂，业务快速变更的场景</a:t>
            </a:r>
            <a:endParaRPr lang="en-US" altLang="zh-CN" sz="2000" dirty="0"/>
          </a:p>
          <a:p>
            <a:pPr marL="800100" lvl="1" indent="-342900">
              <a:lnSpc>
                <a:spcPct val="150000"/>
              </a:lnSpc>
              <a:buFont typeface="Arial" panose="020B0604020202020204" pitchFamily="34" charset="0"/>
              <a:buChar char="•"/>
            </a:pPr>
            <a:r>
              <a:rPr lang="zh-CN" altLang="en-US" sz="2000" dirty="0"/>
              <a:t>在微服务架构下，拆分后的服务由于功能较单一，也适合使用</a:t>
            </a:r>
            <a:r>
              <a:rPr lang="en-US" altLang="zh-CN" sz="2000" dirty="0"/>
              <a:t>JPA</a:t>
            </a:r>
            <a:r>
              <a:rPr lang="zh-CN" altLang="en-US" sz="2000" dirty="0"/>
              <a:t>技术</a:t>
            </a:r>
            <a:endParaRPr lang="en-US" altLang="zh-CN" sz="2000" dirty="0"/>
          </a:p>
          <a:p>
            <a:pPr>
              <a:lnSpc>
                <a:spcPct val="150000"/>
              </a:lnSpc>
            </a:pPr>
            <a:endParaRPr lang="en-US" altLang="zh-CN" sz="2000" dirty="0"/>
          </a:p>
          <a:p>
            <a:pPr>
              <a:lnSpc>
                <a:spcPct val="150000"/>
              </a:lnSpc>
            </a:pPr>
            <a:r>
              <a:rPr lang="en-US" altLang="zh-CN" sz="2000" dirty="0"/>
              <a:t>JPA</a:t>
            </a:r>
            <a:r>
              <a:rPr lang="zh-CN" altLang="en-US" sz="2000" dirty="0"/>
              <a:t>学习文档：</a:t>
            </a:r>
            <a:r>
              <a:rPr lang="en-GB" altLang="zh-CN" sz="2000" dirty="0">
                <a:hlinkClick r:id="rId1"/>
              </a:rPr>
              <a:t>https://www.w3cschool.cn/java/jpa-entitymanager.html</a:t>
            </a:r>
            <a:endParaRPr lang="en-GB" altLang="zh-CN" sz="2000" dirty="0"/>
          </a:p>
          <a:p>
            <a:pPr>
              <a:lnSpc>
                <a:spcPct val="150000"/>
              </a:lnSpc>
            </a:pPr>
            <a:r>
              <a:rPr lang="en-US" altLang="zh-CN" sz="2000" dirty="0">
                <a:hlinkClick r:id="rId2"/>
              </a:rPr>
              <a:t>https://docs.spring.io/spring-data/jpa/docs/2.5.0/reference/html/</a:t>
            </a:r>
            <a:endParaRPr lang="en-US" altLang="zh-CN" sz="2000" dirty="0"/>
          </a:p>
        </p:txBody>
      </p:sp>
    </p:spTree>
  </p:cSld>
  <p:clrMapOvr>
    <a:masterClrMapping/>
  </p:clrMapOvr>
  <p:transition spd="slow">
    <p:wipe/>
  </p:transition>
</p:sld>
</file>

<file path=ppt/tags/tag1.xml><?xml version="1.0" encoding="utf-8"?>
<p:tagLst xmlns:p="http://schemas.openxmlformats.org/presentationml/2006/main">
  <p:tag name="KSO_WM_UNIT_TABLE_BEAUTIFY" val="smartTable{b71e7067-ea1d-46ec-b33b-21758303f90b}"/>
</p:tagLst>
</file>

<file path=ppt/tags/tag2.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13551</Words>
  <Application>WPS 文字</Application>
  <PresentationFormat>宽屏</PresentationFormat>
  <Paragraphs>1218</Paragraphs>
  <Slides>92</Slides>
  <Notes>68</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92</vt:i4>
      </vt:variant>
    </vt:vector>
  </HeadingPairs>
  <TitlesOfParts>
    <vt:vector size="119" baseType="lpstr">
      <vt:lpstr>Arial</vt:lpstr>
      <vt:lpstr>宋体</vt:lpstr>
      <vt:lpstr>Wingdings</vt:lpstr>
      <vt:lpstr>微软雅黑 Light</vt:lpstr>
      <vt:lpstr>汉仪中黑KW</vt:lpstr>
      <vt:lpstr>华文细黑</vt:lpstr>
      <vt:lpstr>黑体-简</vt:lpstr>
      <vt:lpstr>Lao UI</vt:lpstr>
      <vt:lpstr>Calibri</vt:lpstr>
      <vt:lpstr>Verdana</vt:lpstr>
      <vt:lpstr>汉仪书宋二KW</vt:lpstr>
      <vt:lpstr>Wingdings</vt:lpstr>
      <vt:lpstr>微软雅黑</vt:lpstr>
      <vt:lpstr>汉仪旗黑</vt:lpstr>
      <vt:lpstr>宋体</vt:lpstr>
      <vt:lpstr>Consolas</vt:lpstr>
      <vt:lpstr>苹方-简</vt:lpstr>
      <vt:lpstr>-apple-system</vt:lpstr>
      <vt:lpstr>Thonburi</vt:lpstr>
      <vt:lpstr>Courier New</vt:lpstr>
      <vt:lpstr>微软雅黑</vt:lpstr>
      <vt:lpstr>Arial Unicode MS</vt:lpstr>
      <vt:lpstr>Monaco</vt:lpstr>
      <vt:lpstr>Helvetica Neue</vt:lpstr>
      <vt:lpstr>Helvetica Neue</vt:lpstr>
      <vt:lpstr>微软雅黑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rainysun</cp:lastModifiedBy>
  <cp:revision>676</cp:revision>
  <dcterms:created xsi:type="dcterms:W3CDTF">2022-11-16T12:43:35Z</dcterms:created>
  <dcterms:modified xsi:type="dcterms:W3CDTF">2022-11-16T12:43:35Z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2052-4.4.1.7360</vt:lpwstr>
  </property>
  <property fmtid="{D5CDD505-2E9C-101B-9397-08002B2CF9AE}" pid="3" name="ICV">
    <vt:lpwstr>9D284FE99835CE1967576B635E66CB8E</vt:lpwstr>
  </property>
</Properties>
</file>